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94" r:id="rId3"/>
    <p:sldId id="293" r:id="rId4"/>
    <p:sldId id="296" r:id="rId5"/>
    <p:sldId id="295" r:id="rId6"/>
    <p:sldId id="279" r:id="rId7"/>
    <p:sldId id="281" r:id="rId8"/>
    <p:sldId id="282" r:id="rId9"/>
    <p:sldId id="283" r:id="rId10"/>
    <p:sldId id="285" r:id="rId11"/>
    <p:sldId id="286" r:id="rId12"/>
    <p:sldId id="297" r:id="rId13"/>
    <p:sldId id="298" r:id="rId14"/>
    <p:sldId id="299" r:id="rId15"/>
    <p:sldId id="300" r:id="rId16"/>
    <p:sldId id="301" r:id="rId17"/>
    <p:sldId id="287" r:id="rId18"/>
    <p:sldId id="304" r:id="rId19"/>
    <p:sldId id="289" r:id="rId20"/>
    <p:sldId id="290" r:id="rId21"/>
    <p:sldId id="291" r:id="rId22"/>
    <p:sldId id="277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505"/>
    <a:srgbClr val="5C2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255" autoAdjust="0"/>
  </p:normalViewPr>
  <p:slideViewPr>
    <p:cSldViewPr>
      <p:cViewPr varScale="1">
        <p:scale>
          <a:sx n="80" d="100"/>
          <a:sy n="80" d="100"/>
        </p:scale>
        <p:origin x="78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dirty="0"/>
              <a:t>Динаміка </a:t>
            </a:r>
            <a:r>
              <a:rPr lang="uk-UA" dirty="0" smtClean="0"/>
              <a:t>патентної публікаційної активності</a:t>
            </a:r>
            <a:endParaRPr lang="uk-UA" dirty="0"/>
          </a:p>
        </c:rich>
      </c:tx>
      <c:layout>
        <c:manualLayout>
          <c:xMode val="edge"/>
          <c:yMode val="edge"/>
          <c:x val="0.258053398107281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'обобщ направления + категории'!$K$2:$Q$2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'обобщ направления + категории'!$K$37:$Q$37</c:f>
              <c:numCache>
                <c:formatCode>0</c:formatCode>
                <c:ptCount val="7"/>
                <c:pt idx="0">
                  <c:v>352</c:v>
                </c:pt>
                <c:pt idx="1">
                  <c:v>1303</c:v>
                </c:pt>
                <c:pt idx="2">
                  <c:v>1994</c:v>
                </c:pt>
                <c:pt idx="3">
                  <c:v>2467</c:v>
                </c:pt>
                <c:pt idx="4">
                  <c:v>2395</c:v>
                </c:pt>
                <c:pt idx="5">
                  <c:v>2611</c:v>
                </c:pt>
                <c:pt idx="6">
                  <c:v>2882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05C-493B-8AA7-F7B85EC4E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829088"/>
        <c:axId val="149828696"/>
      </c:lineChart>
      <c:catAx>
        <c:axId val="14982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49828696"/>
        <c:crosses val="autoZero"/>
        <c:auto val="1"/>
        <c:lblAlgn val="ctr"/>
        <c:lblOffset val="100"/>
        <c:noMultiLvlLbl val="0"/>
      </c:catAx>
      <c:valAx>
        <c:axId val="149828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4982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A5EDC-0669-45A7-B78A-AA716DD7AF5A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92C1F-BAD5-486A-BA80-44EB64250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8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2C1F-BAD5-486A-BA80-44EB6425017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100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2C1F-BAD5-486A-BA80-44EB6425017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81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2C1F-BAD5-486A-BA80-44EB6425017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02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2C1F-BAD5-486A-BA80-44EB6425017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57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2C1F-BAD5-486A-BA80-44EB6425017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75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2C1F-BAD5-486A-BA80-44EB6425017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1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2C1F-BAD5-486A-BA80-44EB6425017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8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2C1F-BAD5-486A-BA80-44EB6425017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85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2C1F-BAD5-486A-BA80-44EB6425017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58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2C1F-BAD5-486A-BA80-44EB6425017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7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2C1F-BAD5-486A-BA80-44EB6425017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8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2C1F-BAD5-486A-BA80-44EB6425017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68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2C1F-BAD5-486A-BA80-44EB6425017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521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2C1F-BAD5-486A-BA80-44EB6425017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_____Microsoft_Excel1.xls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8134672" cy="2420977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актуальності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пріоритетів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наукометричних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of Science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869160"/>
            <a:ext cx="6400800" cy="175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Кваша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Тетяна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Костянтин</a:t>
            </a:r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івна</a:t>
            </a:r>
            <a:endPara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УкрІНТЕІ</a:t>
            </a:r>
            <a:endPara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kvasha@uintei.kiev.ua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60648"/>
            <a:ext cx="8278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цифрову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епоху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Шоста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-практична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29 -30.03.2018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21014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нових технологій виробництва матеріалів, їх оброблення і з’єднання, створення індустрії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наноматеріалів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нанотехнологій (продовження)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57019931"/>
              </p:ext>
            </p:extLst>
          </p:nvPr>
        </p:nvGraphicFramePr>
        <p:xfrm>
          <a:off x="251520" y="1484784"/>
          <a:ext cx="8363273" cy="3696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93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72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8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Направлення дослідження / Категорія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публікацій (2011-2017), од.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Частка, %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Індекс публікацій (2017/2011), %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Індекс цитування (2017/2011), %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ЕНЕРГЕТИЧНO- ПАЛИВНІ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47954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4,7%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245,9%</a:t>
                      </a:r>
                      <a:endParaRPr lang="uk-UA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415,7%</a:t>
                      </a:r>
                      <a:endParaRPr lang="uk-UA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834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Електродні матеріали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29704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61,9%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262,4%</a:t>
                      </a:r>
                      <a:endParaRPr lang="uk-UA" sz="16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433,9%</a:t>
                      </a:r>
                      <a:endParaRPr lang="uk-UA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4985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Зберігаючі енергію матеріали (storage)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7824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692,1%</a:t>
                      </a:r>
                      <a:endParaRPr lang="uk-UA" sz="16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1235,2%</a:t>
                      </a:r>
                      <a:endParaRPr lang="uk-UA" sz="16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6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БІОМАТЕРІАЛИ та БІОТЕХНОЛОГІЇ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59400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5,9%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147,4%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214,8%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492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 принтер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1750,0%</a:t>
                      </a:r>
                      <a:endParaRPr lang="uk-UA" sz="16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4437,5%</a:t>
                      </a:r>
                      <a:endParaRPr lang="uk-UA" sz="16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492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Інженерія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8831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0,87%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223,2%</a:t>
                      </a:r>
                      <a:endParaRPr lang="uk-UA" sz="1600" i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5411,5%</a:t>
                      </a:r>
                      <a:endParaRPr lang="uk-UA" sz="16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5587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Медичні та стоматологічні біоматеріали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9004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0,89%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188,5%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282,5%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650038"/>
              </p:ext>
            </p:extLst>
          </p:nvPr>
        </p:nvGraphicFramePr>
        <p:xfrm>
          <a:off x="251520" y="5157192"/>
          <a:ext cx="8363272" cy="1304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64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8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МАТЕРІАЛИ ТА ТЕХНОЛОГІЇ ДЛЯ ОХОРОНИ, ОЧИЩЕННЯ ОТОЧУЮЧОГО СЕРЕДОВИЩА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5680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347,8%</a:t>
                      </a:r>
                      <a:endParaRPr lang="uk-UA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366,7%</a:t>
                      </a:r>
                      <a:endParaRPr lang="uk-UA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6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ІНСТРУМЕНТАЛЬНІ МАТЕРІАЛИ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5451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148,6%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186,6%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038079"/>
              </p:ext>
            </p:extLst>
          </p:nvPr>
        </p:nvGraphicFramePr>
        <p:xfrm>
          <a:off x="251520" y="6453336"/>
          <a:ext cx="8352928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Лист" r:id="rId4" imgW="4733841" imgH="199935" progId="Excel.Sheet.12">
                  <p:embed/>
                </p:oleObj>
              </mc:Choice>
              <mc:Fallback>
                <p:oleObj name="Лист" r:id="rId4" imgW="4733841" imgH="1999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6453336"/>
                        <a:ext cx="8352928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8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21014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нових технологій виробництва матеріалів, їх оброблення і з’єднання, створення індустрії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наноматеріалів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нанотехнологій (продовження)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73890415"/>
              </p:ext>
            </p:extLst>
          </p:nvPr>
        </p:nvGraphicFramePr>
        <p:xfrm>
          <a:off x="323528" y="1676569"/>
          <a:ext cx="8712968" cy="4758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5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53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64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27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827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8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Направлення дослідження / Категорія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публікацій (2011-2017), од.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Частка, 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Індекс публікацій (2017/2011), 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Індекс цитування (2017/2011), 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6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НАНОМАТЕРІАЛИ, НАНОТЕХНОЛОГІЇ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236750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142,4%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247,9%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4985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Перовськітські сонячні батареї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3734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0,37%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1214,4%</a:t>
                      </a:r>
                      <a:endParaRPr lang="uk-UA" sz="16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5022,7%</a:t>
                      </a:r>
                      <a:endParaRPr lang="uk-UA" sz="16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117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Графен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23192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2,29%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380,2%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394,4%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3312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Нановуглець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34495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3,41%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143,2%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268,3%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492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Мембрани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9147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180,9%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294,1%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ПОЛІМЕРИ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31537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111,5%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2492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Пористі матеріали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4087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110,5%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2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СПЕКТРОСКОПІЯ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1206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327,4%</a:t>
                      </a:r>
                      <a:endParaRPr lang="uk-UA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384,2%</a:t>
                      </a:r>
                      <a:endParaRPr lang="uk-UA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2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КОНСТРУКЦІЙНІ МАТЕРІАЛИ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21576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115,8%</a:t>
                      </a:r>
                      <a:endParaRPr lang="uk-UA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450,3%</a:t>
                      </a:r>
                      <a:endParaRPr lang="uk-UA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6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Конструкційні будівельні технології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39303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74,1%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331,9%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70609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з використанням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ESI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734050"/>
              </p:ext>
            </p:extLst>
          </p:nvPr>
        </p:nvGraphicFramePr>
        <p:xfrm>
          <a:off x="539553" y="786972"/>
          <a:ext cx="8147247" cy="6086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6466">
                  <a:extLst>
                    <a:ext uri="{9D8B030D-6E8A-4147-A177-3AD203B41FA5}">
                      <a16:colId xmlns="" xmlns:a16="http://schemas.microsoft.com/office/drawing/2014/main" val="451491158"/>
                    </a:ext>
                  </a:extLst>
                </a:gridCol>
                <a:gridCol w="6120781">
                  <a:extLst>
                    <a:ext uri="{9D8B030D-6E8A-4147-A177-3AD203B41FA5}">
                      <a16:colId xmlns="" xmlns:a16="http://schemas.microsoft.com/office/drawing/2014/main" val="2305392465"/>
                    </a:ext>
                  </a:extLst>
                </a:gridCol>
              </a:tblGrid>
              <a:tr h="87088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Наноматеріали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Нелокальний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п'єзоелектричний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функціонально-градієнтний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нанопучок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NANOBEAMS);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нелокальний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температурно-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залежний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функціонально-градієнтний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нанопучок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функціонально-градієнтні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NANOBEAMS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b"/>
                </a:tc>
                <a:extLst>
                  <a:ext uri="{0D108BD9-81ED-4DB2-BD59-A6C34878D82A}">
                    <a16:rowId xmlns="" xmlns:a16="http://schemas.microsoft.com/office/drawing/2014/main" val="869226128"/>
                  </a:ext>
                </a:extLst>
              </a:tr>
              <a:tr h="439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Межорана, межоранські квантові проводи, надпровідникові - напівпровідникові нанопроводи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b"/>
                </a:tc>
                <a:extLst>
                  <a:ext uri="{0D108BD9-81ED-4DB2-BD59-A6C34878D82A}">
                    <a16:rowId xmlns="" xmlns:a16="http://schemas.microsoft.com/office/drawing/2014/main" val="4112673826"/>
                  </a:ext>
                </a:extLst>
              </a:tr>
              <a:tr h="163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Одно- та багатошарові тонкі плівки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b"/>
                </a:tc>
                <a:extLst>
                  <a:ext uri="{0D108BD9-81ED-4DB2-BD59-A6C34878D82A}">
                    <a16:rowId xmlns="" xmlns:a16="http://schemas.microsoft.com/office/drawing/2014/main" val="1720125392"/>
                  </a:ext>
                </a:extLst>
              </a:tr>
              <a:tr h="163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Ультратонкі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оптичні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b"/>
                </a:tc>
                <a:extLst>
                  <a:ext uri="{0D108BD9-81ED-4DB2-BD59-A6C34878D82A}">
                    <a16:rowId xmlns="" xmlns:a16="http://schemas.microsoft.com/office/drawing/2014/main" val="3348076834"/>
                  </a:ext>
                </a:extLst>
              </a:tr>
              <a:tr h="29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Функціонально-градієнтна вуглецева нанотрубка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b"/>
                </a:tc>
                <a:extLst>
                  <a:ext uri="{0D108BD9-81ED-4DB2-BD59-A6C34878D82A}">
                    <a16:rowId xmlns="" xmlns:a16="http://schemas.microsoft.com/office/drawing/2014/main" val="3415380319"/>
                  </a:ext>
                </a:extLst>
              </a:tr>
              <a:tr h="163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Графен, нанострукурований графен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b"/>
                </a:tc>
                <a:extLst>
                  <a:ext uri="{0D108BD9-81ED-4DB2-BD59-A6C34878D82A}">
                    <a16:rowId xmlns="" xmlns:a16="http://schemas.microsoft.com/office/drawing/2014/main" val="4159142689"/>
                  </a:ext>
                </a:extLst>
              </a:tr>
              <a:tr h="163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Нановуглецеві високоентропійні сплави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b"/>
                </a:tc>
                <a:extLst>
                  <a:ext uri="{0D108BD9-81ED-4DB2-BD59-A6C34878D82A}">
                    <a16:rowId xmlns="" xmlns:a16="http://schemas.microsoft.com/office/drawing/2014/main" val="2706115722"/>
                  </a:ext>
                </a:extLst>
              </a:tr>
              <a:tr h="29574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Енергетичні матеріали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Деформація нафтопровідної гіперболічної шерри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b"/>
                </a:tc>
                <a:extLst>
                  <a:ext uri="{0D108BD9-81ED-4DB2-BD59-A6C34878D82A}">
                    <a16:rowId xmlns="" xmlns:a16="http://schemas.microsoft.com/office/drawing/2014/main" val="3158101528"/>
                  </a:ext>
                </a:extLst>
              </a:tr>
              <a:tr h="29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Флюорісцентні матеріали, органічні світло-випромінювальні матеріали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b"/>
                </a:tc>
                <a:extLst>
                  <a:ext uri="{0D108BD9-81ED-4DB2-BD59-A6C34878D82A}">
                    <a16:rowId xmlns="" xmlns:a16="http://schemas.microsoft.com/office/drawing/2014/main" val="4166384827"/>
                  </a:ext>
                </a:extLst>
              </a:tr>
              <a:tr h="163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Матеріали для LI-O-2 акумуляторних батарей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b"/>
                </a:tc>
                <a:extLst>
                  <a:ext uri="{0D108BD9-81ED-4DB2-BD59-A6C34878D82A}">
                    <a16:rowId xmlns="" xmlns:a16="http://schemas.microsoft.com/office/drawing/2014/main" val="1907248408"/>
                  </a:ext>
                </a:extLst>
              </a:tr>
              <a:tr h="163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Електродні матеріали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b"/>
                </a:tc>
                <a:extLst>
                  <a:ext uri="{0D108BD9-81ED-4DB2-BD59-A6C34878D82A}">
                    <a16:rowId xmlns="" xmlns:a16="http://schemas.microsoft.com/office/drawing/2014/main" val="1825803589"/>
                  </a:ext>
                </a:extLst>
              </a:tr>
              <a:tr h="326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Органічні сонячні елементи, не фулерентні сонячні елементи, полімери, 3-D структура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b"/>
                </a:tc>
                <a:extLst>
                  <a:ext uri="{0D108BD9-81ED-4DB2-BD59-A6C34878D82A}">
                    <a16:rowId xmlns="" xmlns:a16="http://schemas.microsoft.com/office/drawing/2014/main" val="3376550405"/>
                  </a:ext>
                </a:extLst>
              </a:tr>
              <a:tr h="163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Органічні батареї, ванадієві батареї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b"/>
                </a:tc>
                <a:extLst>
                  <a:ext uri="{0D108BD9-81ED-4DB2-BD59-A6C34878D82A}">
                    <a16:rowId xmlns="" xmlns:a16="http://schemas.microsoft.com/office/drawing/2014/main" val="2356134203"/>
                  </a:ext>
                </a:extLst>
              </a:tr>
              <a:tr h="20424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3D-</a:t>
                      </a:r>
                      <a:r>
                        <a:rPr lang="uk-UA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прототипування</a:t>
                      </a:r>
                      <a:endParaRPr lang="uk-UA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3-D </a:t>
                      </a:r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напівметал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b"/>
                </a:tc>
                <a:extLst>
                  <a:ext uri="{0D108BD9-81ED-4DB2-BD59-A6C34878D82A}">
                    <a16:rowId xmlns="" xmlns:a16="http://schemas.microsoft.com/office/drawing/2014/main" val="2959198619"/>
                  </a:ext>
                </a:extLst>
              </a:tr>
              <a:tr h="163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3-D </a:t>
                      </a:r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пористі кристалічні поліаміди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b"/>
                </a:tc>
                <a:extLst>
                  <a:ext uri="{0D108BD9-81ED-4DB2-BD59-A6C34878D82A}">
                    <a16:rowId xmlns="" xmlns:a16="http://schemas.microsoft.com/office/drawing/2014/main" val="821839738"/>
                  </a:ext>
                </a:extLst>
              </a:tr>
              <a:tr h="163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3-D тиснені конструкції, гідрогелі, 3-D печать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b"/>
                </a:tc>
                <a:extLst>
                  <a:ext uri="{0D108BD9-81ED-4DB2-BD59-A6C34878D82A}">
                    <a16:rowId xmlns="" xmlns:a16="http://schemas.microsoft.com/office/drawing/2014/main" val="1563928698"/>
                  </a:ext>
                </a:extLst>
              </a:tr>
              <a:tr h="16339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Медичні матеріали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Сорбенти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b"/>
                </a:tc>
                <a:extLst>
                  <a:ext uri="{0D108BD9-81ED-4DB2-BD59-A6C34878D82A}">
                    <a16:rowId xmlns="" xmlns:a16="http://schemas.microsoft.com/office/drawing/2014/main" val="3384854958"/>
                  </a:ext>
                </a:extLst>
              </a:tr>
              <a:tr h="163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Магнітні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наночастки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ДНК, СНІД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b"/>
                </a:tc>
                <a:extLst>
                  <a:ext uri="{0D108BD9-81ED-4DB2-BD59-A6C34878D82A}">
                    <a16:rowId xmlns="" xmlns:a16="http://schemas.microsoft.com/office/drawing/2014/main" val="1609303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6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0872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інноваційних пріоритетів та передових світових наукових напрямів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66167"/>
              </p:ext>
            </p:extLst>
          </p:nvPr>
        </p:nvGraphicFramePr>
        <p:xfrm>
          <a:off x="395536" y="980728"/>
          <a:ext cx="8291265" cy="554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7802"/>
                <a:gridCol w="895661"/>
                <a:gridCol w="3697802"/>
              </a:tblGrid>
              <a:tr h="3834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uk-UA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Середньострокові загальнодержавного рівня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Наявність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 топ </a:t>
                      </a:r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високоцитованих</a:t>
                      </a: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роботах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uk-UA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Дослідницькі фронти </a:t>
                      </a: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Web of Science</a:t>
                      </a:r>
                    </a:p>
                  </a:txBody>
                  <a:tcPr marL="0" marR="0" marT="0" marB="0" anchor="ctr"/>
                </a:tc>
              </a:tr>
              <a:tr h="1157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Освоєння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нових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отримання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оброблення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застосування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композиційних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функціонально-градієнтних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матеріалів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COMPOSITE LITHIUM METAL ANODE, METALLIC GLASS MATRIX COMPOSITES, ENERGY DENSITY NANOCOMPOSITE, GRAPHENE-BASED COMPOSITE? POLYMER NANOCOMPOSITE, ELASTOMER NANOCOMPOSITES,  RUBBER DIELECTRIC THERMALLY CONDUCTIVE COMPOSITES, DOUBLY-CURVED LAMINATED COMPOSITE, NATURAL COMPOSITES, HIGH-STRENGTH CELLULAR CERAMIC COMPOSITES, GRAPHENE COMPOSITE FOAMS, TITANIUM MATRIX COMPOSITES, CARBON NANOTUBE REINFORCED COMPOSITE, GRAPHENE/POLYMER NANOCOMPOSITES, POLYMER/CARBON BASED COMPOSITES.</a:t>
                      </a:r>
                      <a:b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DIELECTRIC GRADIENT METASURFACE OPTICAL ELEMENTS;PLASMONIC GRADIENT METASURFACES; FUNCTIONALLY GRADED MICRO BEAMS BASED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9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0872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інноваційних пріоритетів та передових світових наукових напрямів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111876"/>
              </p:ext>
            </p:extLst>
          </p:nvPr>
        </p:nvGraphicFramePr>
        <p:xfrm>
          <a:off x="395536" y="980728"/>
          <a:ext cx="8291265" cy="554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7802"/>
                <a:gridCol w="895661"/>
                <a:gridCol w="3697802"/>
              </a:tblGrid>
              <a:tr h="38347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Середньострокові загальнодержавного рівня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Наявність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топ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високоцитованих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роботах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Дослідницькі фронти 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of Science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1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Нові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прогресивні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матеріали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вироби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них для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підприємств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військово-промислового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комплексу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BUILDING NANOPOROUS METAL ORGANIC FRAMEWORKS ARMOR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209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Промислове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освоєння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нових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отримання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обробки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з'єднання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конструкційних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функціональних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інструментальних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матеріалів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Присутні функціональні матеріали, розумні, конструкційні матеріали та матеріали для електроніки. </a:t>
                      </a:r>
                      <a:b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TISSUE CONSTRUCTS , ELASTIC SUPRAMOLECULAR POLYMER NETWORK GEL CONSTRUCTED (182), ISOSTRUCTURAL METAL-ORGANIC (98), FRAMEWORKS SELF-ASSEMBLED CHRYSANTHEMUM-LIKE MICROSPHERES CONSTRUCTED (241), SUPRAMOLECULAR POLYMERS CONSTRUCTED, THREE-DIMENSIONAL TISSUE CONSTRUCTS;3-DIMENSIONAL (3D) PRINTING  SELF-ASSEMBLED CORAL-LIKE HIERARCHICAL ARCHITECTURE CONSTRUCTED (520 ),  BIOINSPIRED STRUCTURAL MATERIALS;STRUCTURAL BIOLOGICAL MATERIALS (382)</a:t>
                      </a:r>
                      <a:b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інструментальні - відсутні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2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0872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інноваційних пріоритетів та передових світових наукових напрямів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980728"/>
          <a:ext cx="8291265" cy="4693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7802"/>
                <a:gridCol w="895661"/>
                <a:gridCol w="3697802"/>
              </a:tblGrid>
              <a:tr h="38347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Середньострокові загальнодержавного рівня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Наявність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топ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високоцитованих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роботах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Дослідницькі фронти 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of Science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5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індустрії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нанотехнологій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наноматеріалів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виробництво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продукції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них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nanocarbon, POLYMER NANOCOMPOSITE, ELASTOMER NANOCOMPOSITES, SMART SIZE-DEPENDENT HIGHER ORDER MAGNETO-ELECTRO-THERMO-ELASTIC FUNCTIONALLY GRADED NANOSIZE BEAMS, NANOARCHITECTONICS, NANOSTRUCTURE…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5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Освоєння нових технологій отримання, оброблення і застосування функціональних матеріалів у біології та медицині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BIOMATERIALS TECHNOLOGIES, BIODEGRADABLE FUNCTIONAL BIOMATERIALS;FUNCTIONAL BIODEGRADABLE POLYCARBONATES,  REGENERATIVE MEDICINE APPLICATIONS, BIOMEDICAL APPLICATIONS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04914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Створення нових матеріалів із застосуванням хімічних технологій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ELECTROCHEMICAL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012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 SONOCHEMICAL SYNTHESIS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447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EFFICIENT HYDROGEN EVOLUTION REACTION CATALYZED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6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0872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інноваційних пріоритетів та передових світових наукових напрямів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980728"/>
          <a:ext cx="8291265" cy="554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7802"/>
                <a:gridCol w="895661"/>
                <a:gridCol w="3697802"/>
              </a:tblGrid>
              <a:tr h="38347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Середньострокові загальнодержавного рівня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Наявність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топ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високоцитованих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роботах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Дослідницькі фронти 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of Science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518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виготовлення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матеріалів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виробництва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акумуляції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збереження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енергії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заміщення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критичних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матеріалів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охорони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навколишнього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природного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середовища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ELECTROCHEMICAL ENERGY STORAGE;ENERGY STORAGE CAPABILITY;MICROBIAL CHEMICAL ENERGY CONVERSION, GRAPHENE-BASED ELECTRODES;GRAPHENE-BASED NANOMATERIALS, ENERGY STORAGE BATTERIES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96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BIOMASS-DERIVED RENEWABLE CARBON MATERIALS, ADVANCED ENERGY STORAGE, HIGH-PERFORMANCE SUPERCAPACITORS, NANOPOROUS SUPERCAPACITORS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880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ENVIRONMENTALLY STABLE PLANAR HETEROJUNCTION PEROVSKITE SOLAR CELLS BASED, ENVIRONMENTAL ADAPTIVE SELF-HEALING ABILITY, ENVIRONMENTALLY BENIGN ANTIMICROBIAL COATING BASED, OXYGEN COORDINATION ENVIRONMENT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27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Створення матеріалів та технологій для 3D-прототипування.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 POROUS CRYSTALLINE POLYIMIDE, DIRECT 3D BIOPRINTING 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ets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7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70609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Патентний аналіз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11560" y="4293096"/>
            <a:ext cx="7703839" cy="3951288"/>
          </a:xfrm>
        </p:spPr>
        <p:txBody>
          <a:bodyPr>
            <a:norm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Ландшафтна карта із 6,5 млн. патентів у сфері матеріалів має переважно коричневий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колір.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 2,5% патентів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розташувалися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зелених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10% – на голубих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 автори мають 537 патентів (2011-2017 рр.), переважна кількість яких розташувалася на коричневих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частково і на голубих (з кодами G01N,  B01J, B25B, B29B, B60Q, B82B, B82Y, C01B, C04B, C07C, C08L, C09D, C10B, C21B, C23C тощо) 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696" y="908720"/>
            <a:ext cx="5940425" cy="32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70609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Патентний аналіз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11560" y="4293096"/>
            <a:ext cx="7703839" cy="3951288"/>
          </a:xfrm>
        </p:spPr>
        <p:txBody>
          <a:bodyPr>
            <a:normAutofit/>
          </a:bodyPr>
          <a:lstStyle/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Зростаючі напрями – А61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K, A61P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(Медичні матеріали),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B01D, B29C, B32B, B60R, B62D, B65D; C07K, C12N, G01N, G01S, G02B, G06F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/>
              <a:t>G01R </a:t>
            </a:r>
            <a:endParaRPr lang="ru-RU" sz="1400" dirty="0" smtClean="0"/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зелених та голубих полях розміщуються переважно коди: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B01J, B29C, B65D,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C12N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G01N, G01R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кодами найбільш популярними є н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апрями формування та з’єднання пластиків, отримання матеріалів шляхом фізичних та хімічних процесів (каталіз),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пакування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біоматеріали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магнітних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charting.derwentinnovation.com/?@_CPROB_N4u1_svA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66" y="896234"/>
            <a:ext cx="5940425" cy="325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4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Візуальне представлення патентної активності у сфері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Пероскітських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сонячних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батарей</a:t>
            </a:r>
            <a:endParaRPr lang="ru-RU" sz="24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582713"/>
              </p:ext>
            </p:extLst>
          </p:nvPr>
        </p:nvGraphicFramePr>
        <p:xfrm>
          <a:off x="140725" y="1700808"/>
          <a:ext cx="31683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77" y="1412776"/>
            <a:ext cx="56505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6" y="973931"/>
            <a:ext cx="1765697" cy="19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27639" y="475993"/>
            <a:ext cx="6955631" cy="731549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 b="1" dirty="0" err="1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Інноваційні</a:t>
            </a:r>
            <a:r>
              <a:rPr lang="ru-RU" altLang="ru-RU" sz="2800" b="1" dirty="0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пріоритети</a:t>
            </a:r>
            <a:r>
              <a:rPr lang="ru-RU" altLang="ru-RU" sz="2800" b="1" dirty="0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України</a:t>
            </a:r>
            <a:endParaRPr lang="ru-RU" altLang="ru-RU" sz="2800" b="1" dirty="0">
              <a:solidFill>
                <a:schemeClr val="lt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1996768" y="1437985"/>
            <a:ext cx="6972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“Про пріоритетні напрями інноваційної діяльності </a:t>
            </a:r>
            <a:r>
              <a:rPr lang="uk-UA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Україні“ та Постанова КМУ від 28.12.2016 №1056:</a:t>
            </a:r>
          </a:p>
          <a:p>
            <a:pPr algn="just" eaLnBrk="1" hangingPunct="1"/>
            <a:r>
              <a:rPr lang="uk-UA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стратегічних пріоритетів, в рамках яких визначено 4</a:t>
            </a:r>
            <a:r>
              <a:rPr lang="en-US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середньостроковий пріоритетний напрям: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256978" y="2868757"/>
            <a:ext cx="8712090" cy="3610504"/>
            <a:chOff x="-220" y="179"/>
            <a:chExt cx="17261" cy="5639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31" y="179"/>
              <a:ext cx="16168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750"/>
                </a:spcAft>
                <a:defRPr/>
              </a:pPr>
              <a:r>
                <a:rPr lang="ru-RU" b="1" i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Пріоритетні</a:t>
              </a:r>
              <a:r>
                <a:rPr lang="ru-RU" b="1" i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i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напрями</a:t>
              </a:r>
              <a:r>
                <a:rPr lang="ru-RU" b="1" i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i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інноваційної</a:t>
              </a:r>
              <a:r>
                <a:rPr lang="ru-RU" b="1" i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i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діяльності</a:t>
              </a:r>
              <a:endParaRPr lang="ru-RU" b="1" i="1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ru-RU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331" y="974"/>
              <a:ext cx="16168" cy="54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Стратегічні</a:t>
              </a:r>
              <a:r>
                <a:rPr lang="ru-RU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пріоритетні</a:t>
              </a:r>
              <a:r>
                <a:rPr lang="ru-RU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напрями</a:t>
              </a:r>
              <a:r>
                <a:rPr lang="ru-RU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інноваційної</a:t>
              </a:r>
              <a:r>
                <a:rPr lang="ru-RU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діяльності</a:t>
              </a:r>
              <a:r>
                <a:rPr lang="ru-RU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defRPr/>
              </a:pPr>
              <a:endParaRPr lang="ru-RU" sz="135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080" name="AutoShape 6"/>
            <p:cNvSpPr>
              <a:spLocks noChangeArrowheads="1"/>
            </p:cNvSpPr>
            <p:nvPr/>
          </p:nvSpPr>
          <p:spPr bwMode="auto">
            <a:xfrm>
              <a:off x="8290" y="794"/>
              <a:ext cx="180" cy="18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35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-220" y="1619"/>
              <a:ext cx="2530" cy="234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Освоєння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нових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технологій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транспортування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енергії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впровадженняи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енергоефективних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ресурсозберігаючих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технологій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освоєння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альтернативних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джерел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енергії</a:t>
              </a:r>
              <a:endParaRPr lang="ru-RU" sz="800" b="1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ru-RU" sz="8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2384" y="1619"/>
              <a:ext cx="2490" cy="234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Освоєння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нових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технологій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високотехнологічного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розвитку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транспортної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системи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ракетно-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космічної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галузі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авіа</a:t>
              </a:r>
              <a:r>
                <a:rPr lang="en-US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і </a:t>
              </a:r>
              <a:r>
                <a:rPr lang="en-US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суднобудування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озброєння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військової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техніки</a:t>
              </a:r>
              <a:endParaRPr lang="ru-RU" sz="800" b="1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4950" y="1619"/>
              <a:ext cx="2276" cy="234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Освоєння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нових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технологій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виробництва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матеріалів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їх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оброблення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з’єднання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створення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індустрії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наноматеріалів</a:t>
              </a:r>
              <a:r>
                <a:rPr lang="en-US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</a:t>
              </a:r>
              <a:r>
                <a:rPr lang="en-US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  <a:r>
                <a:rPr lang="en-US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анотехнологій</a:t>
              </a:r>
              <a:endParaRPr lang="ru-RU" sz="800" b="1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7371" y="1619"/>
              <a:ext cx="1980" cy="234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9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endParaRPr>
            </a:p>
            <a:p>
              <a:pPr algn="ctr"/>
              <a:endParaRPr lang="en-US" sz="9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endParaRPr>
            </a:p>
            <a:p>
              <a:pPr algn="ctr">
                <a:defRPr/>
              </a:pP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Технологічне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оновлення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розвиток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агропромислового</a:t>
              </a:r>
              <a:r>
                <a:rPr lang="ru-RU" sz="8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комплексу</a:t>
              </a:r>
            </a:p>
          </p:txBody>
        </p:sp>
        <p:sp>
          <p:nvSpPr>
            <p:cNvPr id="17" name="AutoShape 11"/>
            <p:cNvSpPr>
              <a:spLocks noChangeArrowheads="1"/>
            </p:cNvSpPr>
            <p:nvPr/>
          </p:nvSpPr>
          <p:spPr bwMode="auto">
            <a:xfrm>
              <a:off x="9790" y="1619"/>
              <a:ext cx="2341" cy="234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9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Впровадження</a:t>
              </a:r>
              <a:r>
                <a:rPr lang="ru-RU" sz="9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9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нових</a:t>
              </a:r>
              <a:r>
                <a:rPr lang="ru-RU" sz="9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9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технологій</a:t>
              </a:r>
              <a:r>
                <a:rPr lang="ru-RU" sz="9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9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обладнання</a:t>
              </a:r>
              <a:r>
                <a:rPr lang="ru-RU" sz="9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</a:t>
              </a:r>
              <a:r>
                <a:rPr lang="ru-RU" sz="9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високоякісного</a:t>
              </a:r>
              <a:r>
                <a:rPr lang="ru-RU" sz="9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9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медичного</a:t>
              </a:r>
              <a:r>
                <a:rPr lang="ru-RU" sz="9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9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обслуговування</a:t>
              </a:r>
              <a:r>
                <a:rPr lang="ru-RU" sz="9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9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лікування</a:t>
              </a:r>
              <a:r>
                <a:rPr lang="ru-RU" sz="9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фармацевтики</a:t>
              </a:r>
            </a:p>
          </p:txBody>
        </p:sp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>
              <a:off x="12319" y="1619"/>
              <a:ext cx="2302" cy="234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9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Широке</a:t>
              </a:r>
              <a:r>
                <a:rPr lang="ru-RU" sz="9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9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застосування</a:t>
              </a:r>
              <a:r>
                <a:rPr lang="ru-RU" sz="9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9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технологій</a:t>
              </a:r>
              <a:r>
                <a:rPr lang="ru-RU" sz="9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9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більш</a:t>
              </a:r>
              <a:r>
                <a:rPr lang="ru-RU" sz="9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чистого </a:t>
              </a:r>
              <a:r>
                <a:rPr lang="ru-RU" sz="9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виробництва</a:t>
              </a:r>
              <a:r>
                <a:rPr lang="ru-RU" sz="9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9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охорони</a:t>
              </a:r>
              <a:r>
                <a:rPr lang="ru-RU" sz="9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9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навколишнього</a:t>
              </a:r>
              <a:r>
                <a:rPr lang="ru-RU" sz="9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природного </a:t>
              </a:r>
              <a:r>
                <a:rPr lang="ru-RU" sz="900" b="1" dirty="0" err="1" smtClean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середовища</a:t>
              </a:r>
              <a:endParaRPr lang="ru-RU" sz="900" b="1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ru-RU" sz="900" b="1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AutoShape 13"/>
            <p:cNvSpPr>
              <a:spLocks noChangeArrowheads="1"/>
            </p:cNvSpPr>
            <p:nvPr/>
          </p:nvSpPr>
          <p:spPr bwMode="auto">
            <a:xfrm>
              <a:off x="14740" y="1619"/>
              <a:ext cx="2301" cy="234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9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endParaRPr>
            </a:p>
            <a:p>
              <a:pPr algn="ctr"/>
              <a:r>
                <a:rPr lang="ru-RU" sz="9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Розвиток</a:t>
              </a:r>
              <a:r>
                <a:rPr lang="ru-RU" sz="9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9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сучасних</a:t>
              </a:r>
              <a:r>
                <a:rPr lang="ru-RU" sz="9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9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інформаційних</a:t>
              </a:r>
              <a:r>
                <a:rPr lang="ru-RU" sz="9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9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комунікаційних</a:t>
              </a:r>
              <a:r>
                <a:rPr lang="ru-RU" sz="9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9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технологій</a:t>
              </a:r>
              <a:r>
                <a:rPr lang="ru-RU" sz="900" b="1" dirty="0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900" b="1" dirty="0" err="1">
                  <a:solidFill>
                    <a:srgbClr val="5C2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робототехніки</a:t>
              </a:r>
              <a:endParaRPr lang="ru-RU" sz="900" b="1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110" y="4140"/>
              <a:ext cx="2200" cy="167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1000" b="1" dirty="0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</a:t>
              </a:r>
              <a:r>
                <a:rPr lang="ru-RU" sz="1000" b="1" dirty="0" err="1" smtClean="0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середньо</a:t>
              </a:r>
              <a:r>
                <a:rPr lang="en-US" sz="1000" b="1" dirty="0" smtClean="0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ru-RU" sz="1000" b="1" dirty="0" err="1" smtClean="0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строкових</a:t>
              </a:r>
              <a:r>
                <a:rPr lang="ru-RU" sz="1000" b="1" dirty="0" smtClean="0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1000" b="1" dirty="0" err="1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пріоритетних</a:t>
              </a:r>
              <a:r>
                <a:rPr lang="ru-RU" sz="1000" b="1" dirty="0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000" b="1" dirty="0" err="1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напрямів</a:t>
              </a:r>
              <a:r>
                <a:rPr lang="ru-RU" sz="1000" b="1" dirty="0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000" b="1" dirty="0" err="1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загальнодержавного</a:t>
              </a:r>
              <a:r>
                <a:rPr lang="ru-RU" sz="1000" b="1" dirty="0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000" b="1" dirty="0" err="1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рівня</a:t>
              </a:r>
              <a:r>
                <a:rPr lang="ru-RU" sz="1000" b="1" dirty="0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>
                <a:defRPr/>
              </a:pPr>
              <a:endParaRPr lang="ru-RU" sz="1000" b="1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ru-RU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2549" y="4140"/>
              <a:ext cx="2190" cy="167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>
                <a:defRPr sz="1000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b="1" dirty="0" smtClean="0"/>
                <a:t>4 </a:t>
              </a:r>
              <a:r>
                <a:rPr lang="ru-RU" b="1" dirty="0" err="1" smtClean="0"/>
                <a:t>середньо</a:t>
              </a:r>
              <a:r>
                <a:rPr lang="ru-RU" b="1" dirty="0" smtClean="0"/>
                <a:t>- </a:t>
              </a:r>
              <a:r>
                <a:rPr lang="ru-RU" b="1" dirty="0" err="1" smtClean="0"/>
                <a:t>строкових</a:t>
              </a:r>
              <a:r>
                <a:rPr lang="ru-RU" b="1" dirty="0" smtClean="0"/>
                <a:t>  </a:t>
              </a:r>
              <a:r>
                <a:rPr lang="ru-RU" b="1" dirty="0" err="1"/>
                <a:t>пріоритетних</a:t>
              </a:r>
              <a:r>
                <a:rPr lang="ru-RU" b="1" dirty="0"/>
                <a:t> </a:t>
              </a:r>
              <a:r>
                <a:rPr lang="ru-RU" b="1" dirty="0" err="1"/>
                <a:t>напрямів</a:t>
              </a:r>
              <a:r>
                <a:rPr lang="ru-RU" b="1" dirty="0"/>
                <a:t> </a:t>
              </a:r>
              <a:r>
                <a:rPr lang="ru-RU" b="1" dirty="0" err="1"/>
                <a:t>загальнодержавного</a:t>
              </a:r>
              <a:r>
                <a:rPr lang="ru-RU" b="1" dirty="0"/>
                <a:t> </a:t>
              </a:r>
              <a:r>
                <a:rPr lang="ru-RU" b="1" dirty="0" err="1"/>
                <a:t>рівня</a:t>
              </a:r>
              <a:endParaRPr lang="ru-RU" b="1" dirty="0"/>
            </a:p>
            <a:p>
              <a:endParaRPr lang="ru-RU" b="1" dirty="0"/>
            </a:p>
            <a:p>
              <a:endParaRPr lang="ru-RU" b="1" dirty="0"/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4876" y="4140"/>
              <a:ext cx="2206" cy="167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>
                <a:defRPr sz="1000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b="1" dirty="0"/>
                <a:t>8 </a:t>
              </a:r>
              <a:r>
                <a:rPr lang="ru-RU" b="1" dirty="0" err="1" smtClean="0"/>
                <a:t>середньо</a:t>
              </a:r>
              <a:r>
                <a:rPr lang="ru-RU" b="1" dirty="0" smtClean="0"/>
                <a:t>- </a:t>
              </a:r>
              <a:r>
                <a:rPr lang="ru-RU" b="1" dirty="0" err="1" smtClean="0"/>
                <a:t>строкових</a:t>
              </a:r>
              <a:r>
                <a:rPr lang="ru-RU" b="1" dirty="0" smtClean="0"/>
                <a:t>  </a:t>
              </a:r>
              <a:r>
                <a:rPr lang="ru-RU" b="1" dirty="0" err="1"/>
                <a:t>пріоритетних</a:t>
              </a:r>
              <a:r>
                <a:rPr lang="ru-RU" b="1" dirty="0"/>
                <a:t> </a:t>
              </a:r>
              <a:r>
                <a:rPr lang="ru-RU" b="1" dirty="0" err="1"/>
                <a:t>напрямів</a:t>
              </a:r>
              <a:r>
                <a:rPr lang="ru-RU" b="1" dirty="0"/>
                <a:t> </a:t>
              </a:r>
              <a:r>
                <a:rPr lang="ru-RU" b="1" dirty="0" err="1"/>
                <a:t>загальнодержавного</a:t>
              </a:r>
              <a:r>
                <a:rPr lang="ru-RU" b="1" dirty="0"/>
                <a:t> </a:t>
              </a:r>
              <a:r>
                <a:rPr lang="ru-RU" b="1" dirty="0" err="1"/>
                <a:t>рівня</a:t>
              </a:r>
              <a:endParaRPr lang="ru-RU" b="1" dirty="0"/>
            </a:p>
            <a:p>
              <a:endParaRPr lang="ru-RU" b="1" dirty="0"/>
            </a:p>
            <a:p>
              <a:endParaRPr lang="ru-RU" b="1" dirty="0"/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9600" y="4140"/>
              <a:ext cx="2401" cy="167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>
                <a:defRPr sz="1000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b="1" dirty="0" smtClean="0"/>
                <a:t>2 </a:t>
              </a:r>
              <a:r>
                <a:rPr lang="ru-RU" b="1" dirty="0" err="1" smtClean="0"/>
                <a:t>середньо</a:t>
              </a:r>
              <a:r>
                <a:rPr lang="ru-RU" b="1" dirty="0" smtClean="0"/>
                <a:t>- </a:t>
              </a:r>
              <a:r>
                <a:rPr lang="ru-RU" b="1" dirty="0" err="1" smtClean="0"/>
                <a:t>строкових</a:t>
              </a:r>
              <a:r>
                <a:rPr lang="ru-RU" b="1" dirty="0" smtClean="0"/>
                <a:t>  </a:t>
              </a:r>
              <a:r>
                <a:rPr lang="ru-RU" b="1" dirty="0" err="1"/>
                <a:t>пріоритетних</a:t>
              </a:r>
              <a:r>
                <a:rPr lang="ru-RU" b="1" dirty="0"/>
                <a:t> </a:t>
              </a:r>
              <a:r>
                <a:rPr lang="ru-RU" b="1" dirty="0" err="1"/>
                <a:t>напрямів</a:t>
              </a:r>
              <a:r>
                <a:rPr lang="ru-RU" b="1" dirty="0"/>
                <a:t> </a:t>
              </a:r>
              <a:r>
                <a:rPr lang="ru-RU" b="1" dirty="0" err="1"/>
                <a:t>загальнодержавного</a:t>
              </a:r>
              <a:r>
                <a:rPr lang="ru-RU" b="1" dirty="0"/>
                <a:t> </a:t>
              </a:r>
              <a:r>
                <a:rPr lang="ru-RU" b="1" dirty="0" err="1"/>
                <a:t>рівня</a:t>
              </a:r>
              <a:endParaRPr lang="ru-RU" b="1" dirty="0"/>
            </a:p>
          </p:txBody>
        </p:sp>
        <p:cxnSp>
          <p:nvCxnSpPr>
            <p:cNvPr id="4116" name="AutoShape 18"/>
            <p:cNvCxnSpPr>
              <a:cxnSpLocks noChangeShapeType="1"/>
            </p:cNvCxnSpPr>
            <p:nvPr/>
          </p:nvCxnSpPr>
          <p:spPr bwMode="auto">
            <a:xfrm>
              <a:off x="1210" y="3960"/>
              <a:ext cx="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7" name="AutoShape 19"/>
            <p:cNvCxnSpPr>
              <a:cxnSpLocks noChangeShapeType="1"/>
            </p:cNvCxnSpPr>
            <p:nvPr/>
          </p:nvCxnSpPr>
          <p:spPr bwMode="auto">
            <a:xfrm>
              <a:off x="3630" y="3960"/>
              <a:ext cx="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8" name="AutoShape 20"/>
            <p:cNvCxnSpPr>
              <a:cxnSpLocks noChangeShapeType="1"/>
            </p:cNvCxnSpPr>
            <p:nvPr/>
          </p:nvCxnSpPr>
          <p:spPr bwMode="auto">
            <a:xfrm>
              <a:off x="6050" y="3960"/>
              <a:ext cx="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9" name="AutoShape 21"/>
            <p:cNvCxnSpPr>
              <a:cxnSpLocks noChangeShapeType="1"/>
            </p:cNvCxnSpPr>
            <p:nvPr/>
          </p:nvCxnSpPr>
          <p:spPr bwMode="auto">
            <a:xfrm>
              <a:off x="13310" y="3960"/>
              <a:ext cx="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0" name="AutoShape 22"/>
            <p:cNvCxnSpPr>
              <a:cxnSpLocks noChangeShapeType="1"/>
            </p:cNvCxnSpPr>
            <p:nvPr/>
          </p:nvCxnSpPr>
          <p:spPr bwMode="auto">
            <a:xfrm>
              <a:off x="15730" y="3960"/>
              <a:ext cx="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1" name="AutoShape 23"/>
            <p:cNvCxnSpPr>
              <a:cxnSpLocks noChangeShapeType="1"/>
            </p:cNvCxnSpPr>
            <p:nvPr/>
          </p:nvCxnSpPr>
          <p:spPr bwMode="auto">
            <a:xfrm>
              <a:off x="8470" y="3960"/>
              <a:ext cx="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2" name="AutoShape 24"/>
            <p:cNvCxnSpPr>
              <a:cxnSpLocks noChangeShapeType="1"/>
            </p:cNvCxnSpPr>
            <p:nvPr/>
          </p:nvCxnSpPr>
          <p:spPr bwMode="auto">
            <a:xfrm>
              <a:off x="10780" y="3960"/>
              <a:ext cx="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>
              <a:off x="7261" y="4140"/>
              <a:ext cx="2190" cy="167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>
                <a:defRPr sz="1000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b="1" dirty="0" smtClean="0"/>
                <a:t>7 </a:t>
              </a:r>
              <a:r>
                <a:rPr lang="ru-RU" b="1" dirty="0" err="1" smtClean="0"/>
                <a:t>середньо</a:t>
              </a:r>
              <a:r>
                <a:rPr lang="en-US" b="1" dirty="0" smtClean="0"/>
                <a:t>- </a:t>
              </a:r>
              <a:r>
                <a:rPr lang="ru-RU" b="1" dirty="0" err="1" smtClean="0"/>
                <a:t>строкових</a:t>
              </a:r>
              <a:r>
                <a:rPr lang="ru-RU" b="1" dirty="0" smtClean="0"/>
                <a:t>  </a:t>
              </a:r>
              <a:r>
                <a:rPr lang="ru-RU" b="1" dirty="0" err="1"/>
                <a:t>пріоритетних</a:t>
              </a:r>
              <a:r>
                <a:rPr lang="ru-RU" b="1" dirty="0"/>
                <a:t> </a:t>
              </a:r>
              <a:r>
                <a:rPr lang="ru-RU" b="1" dirty="0" err="1"/>
                <a:t>напрямів</a:t>
              </a:r>
              <a:r>
                <a:rPr lang="ru-RU" b="1" dirty="0"/>
                <a:t> </a:t>
              </a:r>
              <a:r>
                <a:rPr lang="ru-RU" b="1" dirty="0" err="1"/>
                <a:t>загальнодержавного</a:t>
              </a:r>
              <a:r>
                <a:rPr lang="ru-RU" b="1" dirty="0"/>
                <a:t> </a:t>
              </a:r>
              <a:r>
                <a:rPr lang="ru-RU" b="1" dirty="0" err="1"/>
                <a:t>рівня</a:t>
              </a:r>
              <a:endParaRPr lang="ru-RU" b="1" dirty="0"/>
            </a:p>
            <a:p>
              <a:endParaRPr lang="ru-RU" b="1" dirty="0"/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14818" y="4140"/>
              <a:ext cx="2222" cy="167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>
                <a:defRPr sz="675" b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</a:defRPr>
              </a:lvl1pPr>
            </a:lstStyle>
            <a:p>
              <a:r>
                <a:rPr lang="ru-RU" sz="1000" dirty="0">
                  <a:solidFill>
                    <a:srgbClr val="6F3505"/>
                  </a:solidFill>
                  <a:cs typeface="Times New Roman" panose="02020603050405020304" pitchFamily="18" charset="0"/>
                </a:rPr>
                <a:t>8 </a:t>
              </a:r>
              <a:r>
                <a:rPr lang="ru-RU" sz="1000" dirty="0" err="1" smtClean="0">
                  <a:solidFill>
                    <a:srgbClr val="6F3505"/>
                  </a:solidFill>
                  <a:cs typeface="Times New Roman" panose="02020603050405020304" pitchFamily="18" charset="0"/>
                </a:rPr>
                <a:t>середньо</a:t>
              </a:r>
              <a:r>
                <a:rPr lang="ru-RU" sz="1000" dirty="0" smtClean="0">
                  <a:solidFill>
                    <a:srgbClr val="6F3505"/>
                  </a:solidFill>
                  <a:cs typeface="Times New Roman" panose="02020603050405020304" pitchFamily="18" charset="0"/>
                </a:rPr>
                <a:t>- </a:t>
              </a:r>
              <a:r>
                <a:rPr lang="ru-RU" sz="1000" dirty="0" err="1" smtClean="0">
                  <a:solidFill>
                    <a:srgbClr val="6F3505"/>
                  </a:solidFill>
                  <a:cs typeface="Times New Roman" panose="02020603050405020304" pitchFamily="18" charset="0"/>
                </a:rPr>
                <a:t>строкових</a:t>
              </a:r>
              <a:r>
                <a:rPr lang="ru-RU" sz="1000" dirty="0" smtClean="0">
                  <a:solidFill>
                    <a:srgbClr val="6F3505"/>
                  </a:solidFill>
                  <a:cs typeface="Times New Roman" panose="02020603050405020304" pitchFamily="18" charset="0"/>
                </a:rPr>
                <a:t>  </a:t>
              </a:r>
              <a:r>
                <a:rPr lang="ru-RU" sz="1000" dirty="0" err="1">
                  <a:solidFill>
                    <a:srgbClr val="6F3505"/>
                  </a:solidFill>
                  <a:cs typeface="Times New Roman" panose="02020603050405020304" pitchFamily="18" charset="0"/>
                </a:rPr>
                <a:t>пріоритетних</a:t>
              </a:r>
              <a:r>
                <a:rPr lang="ru-RU" sz="1000" dirty="0">
                  <a:solidFill>
                    <a:srgbClr val="6F3505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000" dirty="0" err="1">
                  <a:solidFill>
                    <a:srgbClr val="6F3505"/>
                  </a:solidFill>
                  <a:cs typeface="Times New Roman" panose="02020603050405020304" pitchFamily="18" charset="0"/>
                </a:rPr>
                <a:t>напрямів</a:t>
              </a:r>
              <a:r>
                <a:rPr lang="ru-RU" sz="1000" dirty="0">
                  <a:solidFill>
                    <a:srgbClr val="6F3505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000" dirty="0" err="1">
                  <a:solidFill>
                    <a:srgbClr val="6F3505"/>
                  </a:solidFill>
                  <a:cs typeface="Times New Roman" panose="02020603050405020304" pitchFamily="18" charset="0"/>
                </a:rPr>
                <a:t>загальнодержавного</a:t>
              </a:r>
              <a:r>
                <a:rPr lang="ru-RU" sz="1000" dirty="0">
                  <a:solidFill>
                    <a:srgbClr val="6F3505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000" dirty="0" err="1">
                  <a:solidFill>
                    <a:srgbClr val="6F3505"/>
                  </a:solidFill>
                  <a:cs typeface="Times New Roman" panose="02020603050405020304" pitchFamily="18" charset="0"/>
                </a:rPr>
                <a:t>рівня</a:t>
              </a:r>
              <a:endParaRPr lang="ru-RU" sz="1000" dirty="0">
                <a:solidFill>
                  <a:srgbClr val="6F3505"/>
                </a:solidFill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12134" y="4140"/>
              <a:ext cx="2265" cy="167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ru-RU" sz="1000" b="1" dirty="0" err="1" smtClean="0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середньо</a:t>
              </a:r>
              <a:r>
                <a:rPr lang="en-US" sz="1000" b="1" dirty="0" smtClean="0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ru-RU" sz="1000" b="1" dirty="0" err="1" smtClean="0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строкових</a:t>
              </a:r>
              <a:r>
                <a:rPr lang="ru-RU" sz="675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</a:rPr>
                <a:t>  </a:t>
              </a:r>
              <a:r>
                <a:rPr lang="ru-RU" sz="1000" b="1" dirty="0" err="1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пріоритетних</a:t>
              </a:r>
              <a:r>
                <a:rPr lang="ru-RU" sz="1000" b="1" dirty="0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000" b="1" dirty="0" err="1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напрямів</a:t>
              </a:r>
              <a:r>
                <a:rPr lang="ru-RU" sz="1000" b="1" dirty="0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000" b="1" dirty="0" err="1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загальнодержавного</a:t>
              </a:r>
              <a:r>
                <a:rPr lang="ru-RU" sz="1000" b="1" dirty="0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000" b="1" dirty="0" err="1">
                  <a:solidFill>
                    <a:srgbClr val="6F350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рівня</a:t>
              </a:r>
              <a:endParaRPr lang="ru-RU" sz="1000" b="1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ru-RU" sz="135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119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413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Основні гравці у сфері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Пероскітських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сонячних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батарей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683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413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Візуальне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представлення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патентної активності у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сфері шаруватих та смарт-матеріалів</a:t>
            </a:r>
            <a:endParaRPr lang="ru-RU" sz="2400" dirty="0"/>
          </a:p>
        </p:txBody>
      </p:sp>
      <p:pic>
        <p:nvPicPr>
          <p:cNvPr id="4" name="Рисунок 3" descr="C:\Users\Tatyana\Downloads\snapshot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7" y="1451496"/>
            <a:ext cx="4499992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Tatyana\Downloads\snapshot (1)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43" y="1484784"/>
            <a:ext cx="4410359" cy="3399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7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78706"/>
            <a:ext cx="8867328" cy="58772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На підставі проведеного ландшафтного аналізу можна зробити висновок про відповідність або невідповідність світовим тенденціям середньострокових напрямів інноваційної діяльності:</a:t>
            </a:r>
          </a:p>
          <a:p>
            <a:pPr>
              <a:buNone/>
            </a:pP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відповідають світовим тенденціям в галузі нових матеріалів такі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середньострокові пріоритетні напрями інноваційної діяльності загальнодержавного рівня</a:t>
            </a:r>
          </a:p>
          <a:p>
            <a:pPr lvl="0"/>
            <a:r>
              <a:rPr lang="uk-UA" sz="1600" b="1" dirty="0" smtClean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sz="1600" b="1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індустрії нанотехнологій, </a:t>
            </a:r>
            <a:r>
              <a:rPr lang="uk-UA" sz="1600" b="1" dirty="0" err="1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наноматеріалів</a:t>
            </a:r>
            <a:r>
              <a:rPr lang="uk-UA" sz="1600" b="1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виробництво продукції з них</a:t>
            </a:r>
          </a:p>
          <a:p>
            <a:pPr lvl="0"/>
            <a:r>
              <a:rPr lang="uk-UA" sz="1600" b="1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 нових технологій отримання, оброблення і застосування функціональних матеріалів у біології та медицині</a:t>
            </a:r>
          </a:p>
          <a:p>
            <a:pPr lvl="0"/>
            <a:r>
              <a:rPr lang="uk-UA" sz="1600" b="1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нових матеріалів із застосуванням хімічних технологій</a:t>
            </a:r>
          </a:p>
          <a:p>
            <a:pPr lvl="0"/>
            <a:r>
              <a:rPr lang="uk-UA" sz="1600" b="1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і виготовлення матеріалів для виробництва, акумуляції, збереження енергії, заміщення критичних матеріалів та охорони навколишнього природного середовища</a:t>
            </a:r>
          </a:p>
          <a:p>
            <a:pPr lvl="0"/>
            <a:r>
              <a:rPr lang="uk-UA" sz="1800" b="1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матеріалів та технологій для 3D-прототипування</a:t>
            </a:r>
          </a:p>
          <a:p>
            <a:pPr algn="just">
              <a:buNone/>
            </a:pP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Частково відповідають 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технології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оброблення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композиційних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функціонально-градієнтних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оброблення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з’єднання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конструкційних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функціональних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інструментальних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потенційно-проривних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світових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віднести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шаруватих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мета-,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оптоелектронних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відсутні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пріоритетів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720" y="1124744"/>
            <a:ext cx="8134672" cy="129614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501008"/>
            <a:ext cx="6400800" cy="175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Кваша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Тетяна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Костянтин</a:t>
            </a:r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івна</a:t>
            </a:r>
            <a:endPara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УкрІНТЕІ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Київ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kvasha@uintei.kiev.ua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72008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Методика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39652"/>
            <a:ext cx="8784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кожним стратегічним інноваційним пріоритетом:</a:t>
            </a:r>
          </a:p>
          <a:p>
            <a:endParaRPr lang="uk-UA" sz="3200" dirty="0" smtClean="0">
              <a:solidFill>
                <a:srgbClr val="5C2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32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перспективні світові наукові та інноваційні напрями;</a:t>
            </a:r>
          </a:p>
          <a:p>
            <a:pPr marL="342900" indent="-342900">
              <a:buFontTx/>
              <a:buChar char="-"/>
            </a:pPr>
            <a:r>
              <a:rPr lang="uk-UA" sz="32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2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орівняти українські інноваційні пріоритети із світовими перспективними напрямами.</a:t>
            </a:r>
          </a:p>
        </p:txBody>
      </p:sp>
    </p:spTree>
    <p:extLst>
      <p:ext uri="{BB962C8B-B14F-4D97-AF65-F5344CB8AC3E}">
        <p14:creationId xmlns:p14="http://schemas.microsoft.com/office/powerpoint/2010/main" val="34125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72008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Методика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80728"/>
            <a:ext cx="89289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 </a:t>
            </a:r>
            <a:r>
              <a:rPr lang="uk-UA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бази </a:t>
            </a:r>
            <a:r>
              <a:rPr lang="en-US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 </a:t>
            </a:r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здійснити:</a:t>
            </a:r>
            <a:endParaRPr lang="uk-UA" sz="2000" dirty="0">
              <a:solidFill>
                <a:srgbClr val="5C2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Tx/>
              <a:buChar char="-"/>
            </a:pPr>
            <a:r>
              <a:rPr lang="uk-UA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публікаційної активності та </a:t>
            </a:r>
            <a:r>
              <a:rPr lang="uk-UA" sz="2000" dirty="0" err="1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цитованості</a:t>
            </a:r>
            <a:r>
              <a:rPr lang="uk-UA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публікацій за категоріями, на які розділяє обраний тематичний напрям сама база </a:t>
            </a:r>
            <a:r>
              <a:rPr lang="uk-UA" sz="2000" dirty="0" err="1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uk-UA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uk-UA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uk-UA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а)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публікацій за період 2011-2017 рр. і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росту публікацій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2017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по відношенню до кількості публікацій 2011 р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б)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росту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цитувань опублікованих у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р.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публікацій по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 до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 кількості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цитувань 2011 р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uk-UA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в) визначити категорії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найбільшим темпом росту публікаційної активності та </a:t>
            </a:r>
            <a:r>
              <a:rPr lang="uk-UA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цитованості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Tx/>
              <a:buChar char="-"/>
            </a:pPr>
            <a:r>
              <a:rPr lang="uk-UA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кожною категорією за допомогою </a:t>
            </a:r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 ключових слів найбільш цитованих публікацій та визначених за допомогою сканування </a:t>
            </a:r>
            <a:r>
              <a:rPr lang="uk-UA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Інтернет-простору </a:t>
            </a:r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окреслити найбільш перспективні </a:t>
            </a:r>
            <a:r>
              <a:rPr lang="uk-UA" sz="2000" dirty="0" err="1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піднапрями</a:t>
            </a:r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якими також здійснити аналіз публікаційної активності та </a:t>
            </a:r>
            <a:r>
              <a:rPr lang="uk-UA" sz="2000" dirty="0" err="1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цитованості</a:t>
            </a:r>
            <a:r>
              <a:rPr lang="uk-UA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-285750">
              <a:buFontTx/>
              <a:buChar char="-"/>
            </a:pPr>
            <a:r>
              <a:rPr lang="uk-UA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ранжування отриманих результатів і визначити найбільш перспективні світові наукові тематичні </a:t>
            </a:r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напрями;</a:t>
            </a:r>
            <a:endParaRPr lang="uk-UA" sz="2000" dirty="0">
              <a:solidFill>
                <a:srgbClr val="5C2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Tx/>
              <a:buChar char="-"/>
            </a:pPr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використанням інструменту </a:t>
            </a:r>
            <a:r>
              <a:rPr lang="en-US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 (</a:t>
            </a:r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</a:t>
            </a:r>
            <a:r>
              <a:rPr lang="uk-UA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дослідницьких </a:t>
            </a:r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фронтів</a:t>
            </a:r>
            <a:r>
              <a:rPr lang="en-US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доповнити перелік найбільш перспективних наукових напрямів. </a:t>
            </a:r>
            <a:endParaRPr lang="uk-UA" sz="2000" dirty="0">
              <a:solidFill>
                <a:srgbClr val="5C2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uk-UA" sz="2000" dirty="0">
              <a:solidFill>
                <a:srgbClr val="5C2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72008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Методика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39652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 використання б</a:t>
            </a:r>
            <a:r>
              <a:rPr lang="uk-UA" sz="2000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ази </a:t>
            </a:r>
            <a:r>
              <a:rPr lang="en-US" sz="2000" dirty="0" smtClean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Derwent Innovation</a:t>
            </a:r>
            <a:r>
              <a:rPr lang="uk-UA" sz="2000" dirty="0" smtClean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solidFill>
                <a:srgbClr val="6F3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smtClean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коди Міжнародної патентної класифікації, яким відповідає тематика стратегічного інноваційного пріоритету;</a:t>
            </a:r>
            <a:endParaRPr lang="ru-RU" sz="2000" dirty="0">
              <a:solidFill>
                <a:srgbClr val="5C2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здійснити патентний </a:t>
            </a:r>
            <a:r>
              <a:rPr lang="uk-UA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 для аналізованого інноваційного </a:t>
            </a:r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пріоритету</a:t>
            </a:r>
            <a:r>
              <a:rPr lang="uk-UA" dirty="0" smtClean="0"/>
              <a:t>;</a:t>
            </a:r>
          </a:p>
          <a:p>
            <a:pPr indent="-342900">
              <a:buFontTx/>
              <a:buChar char="-"/>
            </a:pPr>
            <a:r>
              <a:rPr lang="uk-UA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 аналіз динаміки патентування за 4–значними кодами </a:t>
            </a:r>
            <a:r>
              <a:rPr lang="en-US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IPC </a:t>
            </a:r>
            <a:r>
              <a:rPr lang="ru-RU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</a:t>
            </a:r>
            <a:r>
              <a:rPr lang="ru-RU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найвищими</a:t>
            </a:r>
            <a:r>
              <a:rPr lang="ru-RU" sz="2000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темпами </a:t>
            </a:r>
            <a:r>
              <a:rPr lang="ru-RU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росту – </a:t>
            </a:r>
            <a:r>
              <a:rPr lang="ru-RU" sz="2000" dirty="0" err="1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перспективні</a:t>
            </a:r>
            <a:r>
              <a:rPr lang="ru-RU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</a:t>
            </a:r>
            <a:r>
              <a:rPr lang="ru-RU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-342900">
              <a:buFontTx/>
              <a:buChar char="-"/>
            </a:pPr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 ландшафтну карту відповідного інноваційного пріоритету і на ній означити визначені перспективні напрями;</a:t>
            </a:r>
          </a:p>
          <a:p>
            <a:pPr indent="-342900">
              <a:buFontTx/>
              <a:buChar char="-"/>
            </a:pPr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повторити такий же аналіз для ключових слів передових наукових досліджень. </a:t>
            </a:r>
          </a:p>
          <a:p>
            <a:pPr marL="285750" indent="-285750">
              <a:buFontTx/>
              <a:buChar char="-"/>
            </a:pPr>
            <a:endParaRPr lang="uk-UA" sz="2000" dirty="0">
              <a:solidFill>
                <a:srgbClr val="5C2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79208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Методика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Пропонується:</a:t>
            </a:r>
          </a:p>
          <a:p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000" b="1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 проривн</a:t>
            </a:r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напрямів віднести ті, які мають одночасно:</a:t>
            </a:r>
          </a:p>
          <a:p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найвищі (більше 1000) темпи публікаційної активності;</a:t>
            </a:r>
          </a:p>
          <a:p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найвищі темпи </a:t>
            </a:r>
            <a:r>
              <a:rPr lang="uk-UA" sz="2000" dirty="0" err="1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цитованості</a:t>
            </a:r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високі темпи патентної  активності;</a:t>
            </a:r>
          </a:p>
          <a:p>
            <a:pPr marL="342900" indent="-342900">
              <a:buFontTx/>
              <a:buChar char="-"/>
            </a:pPr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блакитний або зелений колір дислокації даного напряму на ландшафтній карті.</a:t>
            </a:r>
          </a:p>
          <a:p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 </a:t>
            </a:r>
            <a:r>
              <a:rPr lang="uk-UA" sz="2000" b="1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 перспективних</a:t>
            </a:r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напрямів віднести напрями з одночасно:</a:t>
            </a:r>
          </a:p>
          <a:p>
            <a:r>
              <a:rPr lang="uk-UA" sz="2000" dirty="0" smtClean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високими темпами росту публікаційної активності;</a:t>
            </a:r>
          </a:p>
          <a:p>
            <a:r>
              <a:rPr lang="uk-UA" sz="2000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високими темпами росту </a:t>
            </a:r>
            <a:r>
              <a:rPr lang="uk-UA" sz="2000" dirty="0" err="1" smtClean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цитованості</a:t>
            </a:r>
            <a:r>
              <a:rPr lang="uk-UA" sz="2000" dirty="0" smtClean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000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зростаючими темпами росту патентної </a:t>
            </a:r>
            <a:r>
              <a:rPr lang="uk-UA" sz="2000" dirty="0" err="1" smtClean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активноті</a:t>
            </a:r>
            <a:r>
              <a:rPr lang="uk-UA" sz="2000" dirty="0" smtClean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000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кольором дислокації  на ландшафтній карті від блакитного до світло-коричневого.</a:t>
            </a:r>
            <a:endParaRPr lang="uk-UA" sz="2000" dirty="0">
              <a:solidFill>
                <a:srgbClr val="6F3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uk-UA" sz="2000" dirty="0" smtClean="0">
              <a:solidFill>
                <a:srgbClr val="5C2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Порівняти тематику </a:t>
            </a:r>
            <a:r>
              <a:rPr lang="uk-UA" sz="2000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 українських пріоритетів із світовими передовими науковими та патентними напрямами.</a:t>
            </a:r>
            <a:endParaRPr lang="uk-UA" sz="2000" dirty="0">
              <a:solidFill>
                <a:srgbClr val="5C2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21014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нових технологій виробництва матеріалів, їх оброблення і з’єднання, створення індустрії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наноматеріалів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нанотехнологій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17330" y="1628800"/>
            <a:ext cx="8369470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 КМУ № 1056 у 2016 р. визначені середньострокові пріоритетні напрями загальнодержавного рівня:</a:t>
            </a:r>
          </a:p>
          <a:p>
            <a:pPr lvl="0"/>
            <a:r>
              <a:rPr lang="uk-UA" sz="1800" b="1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 нових технологій отримання, оброблення і застосування композиційних та функціонально-градієнтних матеріалів</a:t>
            </a:r>
          </a:p>
          <a:p>
            <a:pPr lvl="0"/>
            <a:r>
              <a:rPr lang="uk-UA" sz="1800" b="1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 прогресивні матеріали та вироби з них для підприємств військово-промислового комплексу</a:t>
            </a:r>
          </a:p>
          <a:p>
            <a:pPr lvl="0"/>
            <a:r>
              <a:rPr lang="uk-UA" sz="1800" b="1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Промислове освоєння нових технологій отримання, оброблення і з’єднання конструкційних, функціональних та інструментальних матеріалів</a:t>
            </a:r>
          </a:p>
          <a:p>
            <a:pPr lvl="0"/>
            <a:r>
              <a:rPr lang="uk-UA" sz="1800" b="1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індустрії нанотехнологій, </a:t>
            </a:r>
            <a:r>
              <a:rPr lang="uk-UA" sz="1800" b="1" dirty="0" err="1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наноматеріалів</a:t>
            </a:r>
            <a:r>
              <a:rPr lang="uk-UA" sz="1800" b="1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виробництво продукції з них</a:t>
            </a:r>
          </a:p>
          <a:p>
            <a:pPr lvl="0"/>
            <a:r>
              <a:rPr lang="uk-UA" sz="1800" b="1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 нових технологій отримання, оброблення і застосування функціональних матеріалів у біології та </a:t>
            </a:r>
            <a:r>
              <a:rPr lang="uk-UA" sz="1800" b="1" dirty="0" smtClean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медицині</a:t>
            </a:r>
          </a:p>
          <a:p>
            <a:pPr lvl="0"/>
            <a:r>
              <a:rPr lang="uk-UA" sz="1800" b="1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нових матеріалів із застосуванням хімічних технологій</a:t>
            </a:r>
          </a:p>
          <a:p>
            <a:pPr lvl="0"/>
            <a:r>
              <a:rPr lang="uk-UA" sz="1800" b="1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і виготовлення матеріалів для виробництва, акумуляції, збереження енергії, заміщення критичних матеріалів та охорони навколишнього природного середовища</a:t>
            </a:r>
          </a:p>
          <a:p>
            <a:pPr lvl="0"/>
            <a:r>
              <a:rPr lang="uk-UA" sz="1800" b="1" dirty="0">
                <a:solidFill>
                  <a:srgbClr val="6F3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матеріалів та технологій для 3D-прототипування</a:t>
            </a:r>
          </a:p>
          <a:p>
            <a:pPr lvl="0"/>
            <a:endParaRPr lang="uk-UA" sz="1800" b="1" dirty="0">
              <a:solidFill>
                <a:srgbClr val="6F3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800" b="1" dirty="0">
              <a:solidFill>
                <a:srgbClr val="6F3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21014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нових технологій виробництва матеріалів, їх оброблення і з’єднання, створення індустрії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наноматеріалів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нанотехнологій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66329519"/>
              </p:ext>
            </p:extLst>
          </p:nvPr>
        </p:nvGraphicFramePr>
        <p:xfrm>
          <a:off x="323528" y="1676569"/>
          <a:ext cx="8363273" cy="4957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63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72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72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8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Направлення дослідження / Категорія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публікацій (2011-2017), од.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Частка, 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Індекс публікацій (2017/2011), 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Індекс цитування (2017/2011), 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6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МУЛЬТИДИСЦИПЛІНАРНІ МАТЕРІАЛИ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787813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77,9%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105,2%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492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Оптоелектричні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10223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354,9%</a:t>
                      </a:r>
                      <a:endParaRPr lang="uk-UA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538,9%</a:t>
                      </a:r>
                      <a:endParaRPr lang="uk-UA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4985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Шаруваті матеріали (layered materials)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41428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5,26%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198,0%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391,1%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492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Розумні тканини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7965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1,01%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238,1%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572,3%</a:t>
                      </a:r>
                      <a:endParaRPr lang="uk-UA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1101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Матеріали, отримані з використанням компютерних технологій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6592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0,84%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132,7%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286,4%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250594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24,8%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144,3%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270,0%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264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Оптика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44120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4,36%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147,3%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216,5%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2492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Фотоніка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4444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0,44%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184,0%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249,9%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2492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Графен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19712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1,95%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496,0%</a:t>
                      </a:r>
                      <a:endParaRPr lang="uk-UA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598,5%</a:t>
                      </a:r>
                      <a:endParaRPr lang="uk-UA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4985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Лазерно індуковані структури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17444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1,72%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131,2%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199,2%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7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21014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нових технологій виробництва матеріалів, їх оброблення і з’єднання, створення індустрії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наноматеріалів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нанотехнологій (продовження)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38875361"/>
              </p:ext>
            </p:extLst>
          </p:nvPr>
        </p:nvGraphicFramePr>
        <p:xfrm>
          <a:off x="179512" y="1515412"/>
          <a:ext cx="8424937" cy="2826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9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3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86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70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70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8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Направлення дослідження / Категорія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публікацій (2011-2017), од.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Частка, 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Індекс публікацій (2017/2011), 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Індекс цитування (2017/2011), 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245654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137,1%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179,1%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4791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Матеріали для виробництва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батарей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електродів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42701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4,22%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207,9%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350,1%</a:t>
                      </a:r>
                      <a:endParaRPr lang="uk-UA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4791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Коллоїдні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матеріали та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проверхні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поділу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24046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2,38%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164,3%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223,3%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492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Вуглецеві матеріали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46647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4,61%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152,9%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261,6%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492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Напівпровідники</a:t>
                      </a:r>
                      <a:endParaRPr lang="uk-UA" sz="1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16365</a:t>
                      </a:r>
                      <a:endParaRPr lang="uk-UA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1,62%</a:t>
                      </a:r>
                      <a:endParaRPr lang="uk-UA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65,1%</a:t>
                      </a:r>
                      <a:endParaRPr lang="uk-UA" sz="1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203,5%</a:t>
                      </a:r>
                      <a:endParaRPr lang="uk-UA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1340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Полімери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36476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3,61%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108,4%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151,8%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7" marR="26097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01757"/>
              </p:ext>
            </p:extLst>
          </p:nvPr>
        </p:nvGraphicFramePr>
        <p:xfrm>
          <a:off x="179512" y="4365104"/>
          <a:ext cx="8424937" cy="2379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312"/>
                <a:gridCol w="1224136"/>
                <a:gridCol w="1706441"/>
                <a:gridCol w="1331738"/>
                <a:gridCol w="135431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ІНЖИНІРІНГ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2005741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229,7%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Металургійний інжиніринг</a:t>
                      </a:r>
                    </a:p>
                  </a:txBody>
                  <a:tcPr marL="17145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88798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8,8%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241,2%</a:t>
                      </a:r>
                    </a:p>
                  </a:txBody>
                  <a:tcPr marL="0" marR="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Тканинна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інженерія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((</a:t>
                      </a: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tissu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 AND </a:t>
                      </a: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engin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*)</a:t>
                      </a:r>
                    </a:p>
                  </a:txBody>
                  <a:tcPr marL="17145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110,4%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127,8%</a:t>
                      </a:r>
                    </a:p>
                  </a:txBody>
                  <a:tcPr marL="0" marR="0" marT="0" marB="0" anchor="b"/>
                </a:tc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Полімери, композити</a:t>
                      </a:r>
                    </a:p>
                  </a:txBody>
                  <a:tcPr marL="17145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157,0%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455,3%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Транзисторні </a:t>
                      </a:r>
                      <a:r>
                        <a:rPr lang="uk-UA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матеіали</a:t>
                      </a:r>
                      <a:endParaRPr lang="uk-UA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145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66363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111,5%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146,7%</a:t>
                      </a:r>
                    </a:p>
                  </a:txBody>
                  <a:tcPr marL="0" marR="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Шаруваті матеріали (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layered materials)</a:t>
                      </a:r>
                    </a:p>
                  </a:txBody>
                  <a:tcPr marL="17145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261977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136,9%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266,3%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наноматеріали</a:t>
                      </a:r>
                      <a:endParaRPr lang="uk-UA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145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15382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244,1%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379,4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біоінжиніринг</a:t>
                      </a:r>
                      <a:endParaRPr lang="uk-UA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145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197178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6,1%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155,4%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318,4</a:t>
                      </a:r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9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2174</TotalTime>
  <Words>2176</Words>
  <Application>Microsoft Office PowerPoint</Application>
  <PresentationFormat>Экран (4:3)</PresentationFormat>
  <Paragraphs>419</Paragraphs>
  <Slides>23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Лист</vt:lpstr>
      <vt:lpstr>Оцінювання актуальності інноваційних пріоритетів в Україні на основі бібліо- та наукометричних інструментів Web of Science</vt:lpstr>
      <vt:lpstr>Інноваційні пріоритети України</vt:lpstr>
      <vt:lpstr>Методика</vt:lpstr>
      <vt:lpstr>Методика</vt:lpstr>
      <vt:lpstr>Методика</vt:lpstr>
      <vt:lpstr>Методика</vt:lpstr>
      <vt:lpstr>Освоєння нових технологій виробництва матеріалів, їх оброблення і з’єднання, створення індустрії наноматеріалів та нанотехнологій</vt:lpstr>
      <vt:lpstr>Освоєння нових технологій виробництва матеріалів, їх оброблення і з’єднання, створення індустрії наноматеріалів та нанотехнологій</vt:lpstr>
      <vt:lpstr>Освоєння нових технологій виробництва матеріалів, їх оброблення і з’єднання, створення індустрії наноматеріалів та нанотехнологій (продовження)</vt:lpstr>
      <vt:lpstr>Освоєння нових технологій виробництва матеріалів, їх оброблення і з’єднання, створення індустрії наноматеріалів та нанотехнологій (продовження)</vt:lpstr>
      <vt:lpstr>Освоєння нових технологій виробництва матеріалів, їх оброблення і з’єднання, створення індустрії наноматеріалів та нанотехнологій (продовження)</vt:lpstr>
      <vt:lpstr>Аналіз з використанням ESI</vt:lpstr>
      <vt:lpstr>Порівняння інноваційних пріоритетів та передових світових наукових напрямів</vt:lpstr>
      <vt:lpstr>Порівняння інноваційних пріоритетів та передових світових наукових напрямів</vt:lpstr>
      <vt:lpstr>Порівняння інноваційних пріоритетів та передових світових наукових напрямів</vt:lpstr>
      <vt:lpstr>Порівняння інноваційних пріоритетів та передових світових наукових напрямів</vt:lpstr>
      <vt:lpstr>Патентний аналіз</vt:lpstr>
      <vt:lpstr>Патентний аналіз</vt:lpstr>
      <vt:lpstr>Візуальне представлення патентної активності у сфері Пероскітських сонячних батарей</vt:lpstr>
      <vt:lpstr>Основні гравці у сфері Пероскітських сонячних батарей</vt:lpstr>
      <vt:lpstr>Візуальне представлення патентної активності у сфері шаруватих та смарт-матеріалів</vt:lpstr>
      <vt:lpstr>ВИСНОВКИ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Публікаційна та патентна активність</dc:title>
  <dc:creator>Tatyana</dc:creator>
  <cp:lastModifiedBy>Tatyana</cp:lastModifiedBy>
  <cp:revision>152</cp:revision>
  <dcterms:modified xsi:type="dcterms:W3CDTF">2018-03-29T07:24:59Z</dcterms:modified>
</cp:coreProperties>
</file>