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Override1.xml" ContentType="application/vnd.openxmlformats-officedocument.themeOverride+xml"/>
  <Override PartName="/ppt/tags/tag8.xml" ContentType="application/vnd.openxmlformats-officedocument.presentationml.tags+xml"/>
  <Override PartName="/ppt/theme/themeOverride2.xml" ContentType="application/vnd.openxmlformats-officedocument.themeOverr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02" r:id="rId2"/>
    <p:sldId id="413" r:id="rId3"/>
    <p:sldId id="414" r:id="rId4"/>
    <p:sldId id="416" r:id="rId5"/>
    <p:sldId id="415" r:id="rId6"/>
    <p:sldId id="417" r:id="rId7"/>
    <p:sldId id="419" r:id="rId8"/>
    <p:sldId id="411" r:id="rId9"/>
    <p:sldId id="418" r:id="rId10"/>
    <p:sldId id="344" r:id="rId11"/>
  </p:sldIdLst>
  <p:sldSz cx="12192000" cy="6858000"/>
  <p:notesSz cx="6808788" cy="99409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D26"/>
    <a:srgbClr val="001746"/>
    <a:srgbClr val="FFFF66"/>
    <a:srgbClr val="FFCCFF"/>
    <a:srgbClr val="FF99CC"/>
    <a:srgbClr val="FFCC00"/>
    <a:srgbClr val="6666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012" autoAdjust="0"/>
    <p:restoredTop sz="94645" autoAdjust="0"/>
  </p:normalViewPr>
  <p:slideViewPr>
    <p:cSldViewPr snapToGrid="0">
      <p:cViewPr varScale="1">
        <p:scale>
          <a:sx n="182" d="100"/>
          <a:sy n="182" d="100"/>
        </p:scale>
        <p:origin x="115" y="6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24" d="100"/>
          <a:sy n="124" d="100"/>
        </p:scale>
        <p:origin x="-1992" y="-72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547CF1-E6AF-4955-950A-E2FE52978799}" type="doc">
      <dgm:prSet loTypeId="urn:microsoft.com/office/officeart/2005/8/layout/radial6" loCatId="cycle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798BE5A6-5922-4BC1-97B8-2529C5287DE5}">
      <dgm:prSet phldrT="[Текст]" custT="1"/>
      <dgm:spPr>
        <a:solidFill>
          <a:srgbClr val="FFCCCC"/>
        </a:solidFill>
        <a:ln w="6350">
          <a:solidFill>
            <a:schemeClr val="tx1">
              <a:lumMod val="50000"/>
            </a:schemeClr>
          </a:solidFill>
        </a:ln>
      </dgm:spPr>
      <dgm:t>
        <a:bodyPr/>
        <a:lstStyle/>
        <a:p>
          <a:r>
            <a:rPr lang="uk-UA" sz="22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Наукові дослідження та </a:t>
          </a:r>
          <a:r>
            <a:rPr lang="uk-UA" sz="2200" b="1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науково-технічні</a:t>
          </a:r>
          <a:r>
            <a:rPr lang="uk-UA" sz="2200" b="1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розробки</a:t>
          </a:r>
          <a:endParaRPr lang="ru-RU" sz="2200" b="1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241C71-C63B-4F38-8786-522CA1164EE0}" type="parTrans" cxnId="{7DA6D4FA-29D3-48FE-95D4-4A84DFAD6098}">
      <dgm:prSet/>
      <dgm:spPr/>
      <dgm:t>
        <a:bodyPr/>
        <a:lstStyle/>
        <a:p>
          <a:endParaRPr lang="ru-RU"/>
        </a:p>
      </dgm:t>
    </dgm:pt>
    <dgm:pt modelId="{D4314E59-5470-4E49-8885-9021E68E7D67}" type="sibTrans" cxnId="{7DA6D4FA-29D3-48FE-95D4-4A84DFAD6098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9BB42A0D-073A-4F48-AB65-1B0DDF5E479E}">
      <dgm:prSet phldrT="[Текст]" custT="1"/>
      <dgm:spPr>
        <a:solidFill>
          <a:srgbClr val="E0C1FF"/>
        </a:solidFill>
        <a:ln>
          <a:solidFill>
            <a:srgbClr val="7030A0"/>
          </a:solidFill>
        </a:ln>
      </dgm:spPr>
      <dgm:t>
        <a:bodyPr/>
        <a:lstStyle/>
        <a:p>
          <a:r>
            <a:rPr lang="uk-UA" sz="2000" b="1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Аналітика, прогнозування, пріоритетні напрями науково-технічної сфери</a:t>
          </a:r>
          <a:endParaRPr lang="ru-RU" sz="2000" b="1" baseline="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CBA8F0-2910-4C9F-8443-24CAB5B80FDE}" type="parTrans" cxnId="{1678E825-9FB8-435D-B993-1B6A02E7F0CA}">
      <dgm:prSet/>
      <dgm:spPr/>
      <dgm:t>
        <a:bodyPr/>
        <a:lstStyle/>
        <a:p>
          <a:endParaRPr lang="ru-RU"/>
        </a:p>
      </dgm:t>
    </dgm:pt>
    <dgm:pt modelId="{490027CA-E61A-49CE-A251-599FE7A9D546}" type="sibTrans" cxnId="{1678E825-9FB8-435D-B993-1B6A02E7F0CA}">
      <dgm:prSet/>
      <dgm:spPr>
        <a:ln w="6350"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40640C55-6903-42F9-BF83-2CB973FA6EE8}">
      <dgm:prSet phldrT="[Текст]" custT="1"/>
      <dgm:spPr>
        <a:solidFill>
          <a:srgbClr val="9FE5D9"/>
        </a:solidFill>
        <a:ln w="6350">
          <a:solidFill>
            <a:schemeClr val="accent6">
              <a:lumMod val="50000"/>
            </a:schemeClr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uk-UA" sz="2000" b="1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Сприяння інноваційній діяльності, </a:t>
          </a:r>
        </a:p>
        <a:p>
          <a:pPr>
            <a:spcAft>
              <a:spcPts val="0"/>
            </a:spcAft>
          </a:pPr>
          <a:r>
            <a:rPr lang="uk-UA" sz="2000" b="1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трансфер технологій, міжнародна діяльність </a:t>
          </a:r>
          <a:endParaRPr lang="ru-RU" sz="2000" b="1" baseline="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CEE91A-999F-4F8F-BC08-42087AB8B590}" type="parTrans" cxnId="{27E09FB1-A441-43AE-A09C-F8D90D1E5839}">
      <dgm:prSet/>
      <dgm:spPr/>
      <dgm:t>
        <a:bodyPr/>
        <a:lstStyle/>
        <a:p>
          <a:endParaRPr lang="ru-RU"/>
        </a:p>
      </dgm:t>
    </dgm:pt>
    <dgm:pt modelId="{65F8527F-A0D4-4D8A-B357-0EC79E67E935}" type="sibTrans" cxnId="{27E09FB1-A441-43AE-A09C-F8D90D1E5839}">
      <dgm:prSet/>
      <dgm:spPr>
        <a:gradFill flip="none" rotWithShape="1">
          <a:gsLst>
            <a:gs pos="0">
              <a:schemeClr val="accent2">
                <a:lumMod val="75000"/>
              </a:schemeClr>
            </a:gs>
            <a:gs pos="64000">
              <a:scrgbClr r="0" g="0" b="0">
                <a:lumMod val="105000"/>
                <a:satMod val="103000"/>
                <a:tint val="73000"/>
              </a:scrgbClr>
            </a:gs>
            <a:gs pos="100000">
              <a:scrgbClr r="0" g="0" b="0">
                <a:lumMod val="105000"/>
                <a:satMod val="109000"/>
                <a:tint val="81000"/>
              </a:scrgbClr>
            </a:gs>
          </a:gsLst>
          <a:lin ang="2700000" scaled="1"/>
          <a:tileRect/>
        </a:gradFill>
        <a:ln w="6350"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98B4C9FD-3EE9-4358-8551-E3F72B746F14}">
      <dgm:prSet phldrT="[Текст]" custT="1"/>
      <dgm:spPr>
        <a:solidFill>
          <a:schemeClr val="accent6">
            <a:lumMod val="40000"/>
            <a:lumOff val="60000"/>
          </a:schemeClr>
        </a:solidFill>
        <a:ln>
          <a:solidFill>
            <a:schemeClr val="tx1">
              <a:lumMod val="50000"/>
            </a:schemeClr>
          </a:solidFill>
        </a:ln>
      </dgm:spPr>
      <dgm:t>
        <a:bodyPr/>
        <a:lstStyle/>
        <a:p>
          <a:r>
            <a:rPr lang="uk-UA" sz="2200" b="1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Наукова та науково-технічна експертиза</a:t>
          </a:r>
          <a:endParaRPr lang="ru-RU" sz="2200" b="1" baseline="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780793-8B9E-4579-8DD4-9F80264B5916}" type="parTrans" cxnId="{B82E37D6-E89A-4879-8F31-E4D2E651274F}">
      <dgm:prSet/>
      <dgm:spPr/>
      <dgm:t>
        <a:bodyPr/>
        <a:lstStyle/>
        <a:p>
          <a:endParaRPr lang="ru-RU"/>
        </a:p>
      </dgm:t>
    </dgm:pt>
    <dgm:pt modelId="{2B23C9F4-20B7-43E2-88D2-F25A41DA55CA}" type="sibTrans" cxnId="{B82E37D6-E89A-4879-8F31-E4D2E651274F}">
      <dgm:prSet/>
      <dgm:spPr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65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</a:gradFill>
        <a:ln w="6350"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9E2CECC8-7ACE-4A7A-82BC-16C211EBEFC7}">
      <dgm:prSet phldrT="[Текст]" custT="1"/>
      <dgm:spPr>
        <a:gradFill rotWithShape="0">
          <a:gsLst>
            <a:gs pos="84000">
              <a:srgbClr val="3399FF"/>
            </a:gs>
            <a:gs pos="4000">
              <a:srgbClr val="FFFF99"/>
            </a:gs>
            <a:gs pos="55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</a:gradFill>
        <a:ln w="6350">
          <a:solidFill>
            <a:schemeClr val="tx1">
              <a:lumMod val="50000"/>
            </a:schemeClr>
          </a:solidFill>
        </a:ln>
      </dgm:spPr>
      <dgm:t>
        <a:bodyPr/>
        <a:lstStyle/>
        <a:p>
          <a:pPr marL="0" indent="0">
            <a:spcAft>
              <a:spcPts val="0"/>
            </a:spcAft>
          </a:pPr>
          <a:r>
            <a:rPr lang="uk-UA" sz="3800" b="1" baseline="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УкрІНТЕІ</a:t>
          </a:r>
          <a:endParaRPr lang="ru-RU" sz="3800" b="1" baseline="0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69C5AF2B-3C05-4251-A1A8-141F00150594}" type="sibTrans" cxnId="{D367DAF2-B7B6-4658-B529-ABA39511B4C8}">
      <dgm:prSet/>
      <dgm:spPr/>
      <dgm:t>
        <a:bodyPr/>
        <a:lstStyle/>
        <a:p>
          <a:endParaRPr lang="ru-RU"/>
        </a:p>
      </dgm:t>
    </dgm:pt>
    <dgm:pt modelId="{D9D1A9C1-7C3D-4E5C-BCDA-85930B413435}" type="parTrans" cxnId="{D367DAF2-B7B6-4658-B529-ABA39511B4C8}">
      <dgm:prSet/>
      <dgm:spPr/>
      <dgm:t>
        <a:bodyPr/>
        <a:lstStyle/>
        <a:p>
          <a:endParaRPr lang="ru-RU"/>
        </a:p>
      </dgm:t>
    </dgm:pt>
    <dgm:pt modelId="{4B5C0F5E-F86D-442E-83A6-5496C72A6D10}">
      <dgm:prSet phldrT="[Текст]" custT="1"/>
      <dgm:spPr>
        <a:solidFill>
          <a:schemeClr val="accent3">
            <a:lumMod val="60000"/>
            <a:lumOff val="40000"/>
          </a:schemeClr>
        </a:solidFill>
        <a:ln w="6350">
          <a:solidFill>
            <a:schemeClr val="tx1">
              <a:lumMod val="50000"/>
            </a:schemeClr>
          </a:solidFill>
        </a:ln>
      </dgm:spPr>
      <dgm:t>
        <a:bodyPr/>
        <a:lstStyle/>
        <a:p>
          <a:r>
            <a:rPr lang="uk-UA" sz="2000" b="1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Супроводження академічних ресурсів та національних фондів, поширення науково-технічної інформації</a:t>
          </a:r>
          <a:endParaRPr lang="ru-RU" sz="2000" b="1" baseline="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FA46BB-B69D-4ED1-A891-6EC7E2AC27BC}" type="parTrans" cxnId="{E830DD1F-C92F-4B1A-A58E-E34BBCD217E5}">
      <dgm:prSet/>
      <dgm:spPr/>
      <dgm:t>
        <a:bodyPr/>
        <a:lstStyle/>
        <a:p>
          <a:endParaRPr lang="ru-RU"/>
        </a:p>
      </dgm:t>
    </dgm:pt>
    <dgm:pt modelId="{7500E2F2-C48C-43F9-8ED8-2199411707ED}" type="sibTrans" cxnId="{E830DD1F-C92F-4B1A-A58E-E34BBCD217E5}">
      <dgm:prSet/>
      <dgm:spPr>
        <a:ln w="6350">
          <a:solidFill>
            <a:schemeClr val="accent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1B9C5322-5E50-4F05-9471-D32C606A24B8}" type="pres">
      <dgm:prSet presAssocID="{DA547CF1-E6AF-4955-950A-E2FE5297879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09E848B-1E86-4353-858A-76AA1B9EAE55}" type="pres">
      <dgm:prSet presAssocID="{9E2CECC8-7ACE-4A7A-82BC-16C211EBEFC7}" presName="centerShape" presStyleLbl="node0" presStyleIdx="0" presStyleCnt="1" custScaleX="157782" custScaleY="105932" custLinFactNeighborX="3849" custLinFactNeighborY="-815"/>
      <dgm:spPr/>
    </dgm:pt>
    <dgm:pt modelId="{C7F71076-9E8F-454C-AB6E-C64166E70786}" type="pres">
      <dgm:prSet presAssocID="{798BE5A6-5922-4BC1-97B8-2529C5287DE5}" presName="node" presStyleLbl="node1" presStyleIdx="0" presStyleCnt="5" custScaleX="218759" custScaleY="119760" custRadScaleRad="93138" custRadScaleInc="18977">
        <dgm:presLayoutVars>
          <dgm:bulletEnabled val="1"/>
        </dgm:presLayoutVars>
      </dgm:prSet>
      <dgm:spPr/>
    </dgm:pt>
    <dgm:pt modelId="{C7299822-AC36-46C2-8B87-A53B3B5FA003}" type="pres">
      <dgm:prSet presAssocID="{798BE5A6-5922-4BC1-97B8-2529C5287DE5}" presName="dummy" presStyleCnt="0"/>
      <dgm:spPr/>
    </dgm:pt>
    <dgm:pt modelId="{A9D6FBD6-4FD4-4D41-A81C-4B73D3ADC468}" type="pres">
      <dgm:prSet presAssocID="{D4314E59-5470-4E49-8885-9021E68E7D67}" presName="sibTrans" presStyleLbl="sibTrans2D1" presStyleIdx="0" presStyleCnt="5" custLinFactNeighborX="-1803" custLinFactNeighborY="-1618"/>
      <dgm:spPr/>
    </dgm:pt>
    <dgm:pt modelId="{6F108992-0518-45C0-86BA-AC63D69B131C}" type="pres">
      <dgm:prSet presAssocID="{9BB42A0D-073A-4F48-AB65-1B0DDF5E479E}" presName="node" presStyleLbl="node1" presStyleIdx="1" presStyleCnt="5" custScaleX="220098" custScaleY="119527" custRadScaleRad="155141" custRadScaleInc="8338">
        <dgm:presLayoutVars>
          <dgm:bulletEnabled val="1"/>
        </dgm:presLayoutVars>
      </dgm:prSet>
      <dgm:spPr/>
    </dgm:pt>
    <dgm:pt modelId="{44AABB82-F517-4583-A830-7B040CD9751E}" type="pres">
      <dgm:prSet presAssocID="{9BB42A0D-073A-4F48-AB65-1B0DDF5E479E}" presName="dummy" presStyleCnt="0"/>
      <dgm:spPr/>
    </dgm:pt>
    <dgm:pt modelId="{B1506CAA-6647-4169-892C-CA51ED6E2DCE}" type="pres">
      <dgm:prSet presAssocID="{490027CA-E61A-49CE-A251-599FE7A9D546}" presName="sibTrans" presStyleLbl="sibTrans2D1" presStyleIdx="1" presStyleCnt="5" custLinFactNeighborX="-413" custLinFactNeighborY="6672"/>
      <dgm:spPr/>
    </dgm:pt>
    <dgm:pt modelId="{4EF6C057-9D65-42EB-9CF8-AE49F0FB782B}" type="pres">
      <dgm:prSet presAssocID="{4B5C0F5E-F86D-442E-83A6-5496C72A6D10}" presName="node" presStyleLbl="node1" presStyleIdx="2" presStyleCnt="5" custScaleX="239203" custScaleY="129724" custRadScaleRad="124512" custRadScaleInc="-70230">
        <dgm:presLayoutVars>
          <dgm:bulletEnabled val="1"/>
        </dgm:presLayoutVars>
      </dgm:prSet>
      <dgm:spPr/>
    </dgm:pt>
    <dgm:pt modelId="{F73683C3-C079-4498-9F19-990363790088}" type="pres">
      <dgm:prSet presAssocID="{4B5C0F5E-F86D-442E-83A6-5496C72A6D10}" presName="dummy" presStyleCnt="0"/>
      <dgm:spPr/>
    </dgm:pt>
    <dgm:pt modelId="{1919088A-C3F7-4FF9-B88F-FE46C4E27B84}" type="pres">
      <dgm:prSet presAssocID="{7500E2F2-C48C-43F9-8ED8-2199411707ED}" presName="sibTrans" presStyleLbl="sibTrans2D1" presStyleIdx="2" presStyleCnt="5" custScaleY="93250" custLinFactNeighborX="3209" custLinFactNeighborY="-1280"/>
      <dgm:spPr/>
    </dgm:pt>
    <dgm:pt modelId="{945E69A5-F75A-4F29-B254-B6069747D5D0}" type="pres">
      <dgm:prSet presAssocID="{40640C55-6903-42F9-BF83-2CB973FA6EE8}" presName="node" presStyleLbl="node1" presStyleIdx="3" presStyleCnt="5" custScaleX="260280" custScaleY="123252" custRadScaleRad="108312" custRadScaleInc="37019">
        <dgm:presLayoutVars>
          <dgm:bulletEnabled val="1"/>
        </dgm:presLayoutVars>
      </dgm:prSet>
      <dgm:spPr/>
    </dgm:pt>
    <dgm:pt modelId="{72D248EE-46CA-4EAC-AB25-62BCCCAFFCBD}" type="pres">
      <dgm:prSet presAssocID="{40640C55-6903-42F9-BF83-2CB973FA6EE8}" presName="dummy" presStyleCnt="0"/>
      <dgm:spPr/>
    </dgm:pt>
    <dgm:pt modelId="{4AC6DC93-D01C-4A06-853B-A69B3609365B}" type="pres">
      <dgm:prSet presAssocID="{65F8527F-A0D4-4D8A-B357-0EC79E67E935}" presName="sibTrans" presStyleLbl="sibTrans2D1" presStyleIdx="3" presStyleCnt="5" custLinFactNeighborX="4543" custLinFactNeighborY="3209"/>
      <dgm:spPr/>
    </dgm:pt>
    <dgm:pt modelId="{463AEB5C-81C3-4580-9B8E-6378ED10ECD4}" type="pres">
      <dgm:prSet presAssocID="{98B4C9FD-3EE9-4358-8551-E3F72B746F14}" presName="node" presStyleLbl="node1" presStyleIdx="4" presStyleCnt="5" custScaleX="212657" custScaleY="123621" custRadScaleRad="137791" custRadScaleInc="2224">
        <dgm:presLayoutVars>
          <dgm:bulletEnabled val="1"/>
        </dgm:presLayoutVars>
      </dgm:prSet>
      <dgm:spPr/>
    </dgm:pt>
    <dgm:pt modelId="{9E63FD36-3870-4914-9950-A99EA308FAFD}" type="pres">
      <dgm:prSet presAssocID="{98B4C9FD-3EE9-4358-8551-E3F72B746F14}" presName="dummy" presStyleCnt="0"/>
      <dgm:spPr/>
    </dgm:pt>
    <dgm:pt modelId="{1A15BED4-2F48-46FC-89AE-ACBCA335ACC1}" type="pres">
      <dgm:prSet presAssocID="{2B23C9F4-20B7-43E2-88D2-F25A41DA55CA}" presName="sibTrans" presStyleLbl="sibTrans2D1" presStyleIdx="4" presStyleCnt="5" custLinFactNeighborX="6987" custLinFactNeighborY="-950"/>
      <dgm:spPr/>
    </dgm:pt>
  </dgm:ptLst>
  <dgm:cxnLst>
    <dgm:cxn modelId="{45CE6103-08F7-40B5-B704-C7EE4A611ADE}" type="presOf" srcId="{4B5C0F5E-F86D-442E-83A6-5496C72A6D10}" destId="{4EF6C057-9D65-42EB-9CF8-AE49F0FB782B}" srcOrd="0" destOrd="0" presId="urn:microsoft.com/office/officeart/2005/8/layout/radial6"/>
    <dgm:cxn modelId="{6DB7630B-3E38-4B2F-B7BE-7C1E2641618C}" type="presOf" srcId="{DA547CF1-E6AF-4955-950A-E2FE52978799}" destId="{1B9C5322-5E50-4F05-9471-D32C606A24B8}" srcOrd="0" destOrd="0" presId="urn:microsoft.com/office/officeart/2005/8/layout/radial6"/>
    <dgm:cxn modelId="{E830DD1F-C92F-4B1A-A58E-E34BBCD217E5}" srcId="{9E2CECC8-7ACE-4A7A-82BC-16C211EBEFC7}" destId="{4B5C0F5E-F86D-442E-83A6-5496C72A6D10}" srcOrd="2" destOrd="0" parTransId="{5EFA46BB-B69D-4ED1-A891-6EC7E2AC27BC}" sibTransId="{7500E2F2-C48C-43F9-8ED8-2199411707ED}"/>
    <dgm:cxn modelId="{D3ED9E22-9138-4A24-8603-46EAD3DCEB63}" type="presOf" srcId="{2B23C9F4-20B7-43E2-88D2-F25A41DA55CA}" destId="{1A15BED4-2F48-46FC-89AE-ACBCA335ACC1}" srcOrd="0" destOrd="0" presId="urn:microsoft.com/office/officeart/2005/8/layout/radial6"/>
    <dgm:cxn modelId="{1678E825-9FB8-435D-B993-1B6A02E7F0CA}" srcId="{9E2CECC8-7ACE-4A7A-82BC-16C211EBEFC7}" destId="{9BB42A0D-073A-4F48-AB65-1B0DDF5E479E}" srcOrd="1" destOrd="0" parTransId="{91CBA8F0-2910-4C9F-8443-24CAB5B80FDE}" sibTransId="{490027CA-E61A-49CE-A251-599FE7A9D546}"/>
    <dgm:cxn modelId="{D9EE2460-57F4-4702-A5C4-39CB2C48B575}" type="presOf" srcId="{490027CA-E61A-49CE-A251-599FE7A9D546}" destId="{B1506CAA-6647-4169-892C-CA51ED6E2DCE}" srcOrd="0" destOrd="0" presId="urn:microsoft.com/office/officeart/2005/8/layout/radial6"/>
    <dgm:cxn modelId="{4510B392-AA1D-4291-BAAF-5B7649B181F3}" type="presOf" srcId="{65F8527F-A0D4-4D8A-B357-0EC79E67E935}" destId="{4AC6DC93-D01C-4A06-853B-A69B3609365B}" srcOrd="0" destOrd="0" presId="urn:microsoft.com/office/officeart/2005/8/layout/radial6"/>
    <dgm:cxn modelId="{59E5ABA0-C224-4009-BB15-B587D116D9C6}" type="presOf" srcId="{7500E2F2-C48C-43F9-8ED8-2199411707ED}" destId="{1919088A-C3F7-4FF9-B88F-FE46C4E27B84}" srcOrd="0" destOrd="0" presId="urn:microsoft.com/office/officeart/2005/8/layout/radial6"/>
    <dgm:cxn modelId="{472449A9-0504-4E40-B2E2-4A0C1F27D8E2}" type="presOf" srcId="{98B4C9FD-3EE9-4358-8551-E3F72B746F14}" destId="{463AEB5C-81C3-4580-9B8E-6378ED10ECD4}" srcOrd="0" destOrd="0" presId="urn:microsoft.com/office/officeart/2005/8/layout/radial6"/>
    <dgm:cxn modelId="{AEDA97AD-AE6B-4ED4-A463-A35AAD4674BB}" type="presOf" srcId="{9E2CECC8-7ACE-4A7A-82BC-16C211EBEFC7}" destId="{D09E848B-1E86-4353-858A-76AA1B9EAE55}" srcOrd="0" destOrd="0" presId="urn:microsoft.com/office/officeart/2005/8/layout/radial6"/>
    <dgm:cxn modelId="{27E09FB1-A441-43AE-A09C-F8D90D1E5839}" srcId="{9E2CECC8-7ACE-4A7A-82BC-16C211EBEFC7}" destId="{40640C55-6903-42F9-BF83-2CB973FA6EE8}" srcOrd="3" destOrd="0" parTransId="{E4CEE91A-999F-4F8F-BC08-42087AB8B590}" sibTransId="{65F8527F-A0D4-4D8A-B357-0EC79E67E935}"/>
    <dgm:cxn modelId="{C3860DCE-2B46-4CF7-9F0E-B6D94A4B1895}" type="presOf" srcId="{798BE5A6-5922-4BC1-97B8-2529C5287DE5}" destId="{C7F71076-9E8F-454C-AB6E-C64166E70786}" srcOrd="0" destOrd="0" presId="urn:microsoft.com/office/officeart/2005/8/layout/radial6"/>
    <dgm:cxn modelId="{B82E37D6-E89A-4879-8F31-E4D2E651274F}" srcId="{9E2CECC8-7ACE-4A7A-82BC-16C211EBEFC7}" destId="{98B4C9FD-3EE9-4358-8551-E3F72B746F14}" srcOrd="4" destOrd="0" parTransId="{17780793-8B9E-4579-8DD4-9F80264B5916}" sibTransId="{2B23C9F4-20B7-43E2-88D2-F25A41DA55CA}"/>
    <dgm:cxn modelId="{D367DAF2-B7B6-4658-B529-ABA39511B4C8}" srcId="{DA547CF1-E6AF-4955-950A-E2FE52978799}" destId="{9E2CECC8-7ACE-4A7A-82BC-16C211EBEFC7}" srcOrd="0" destOrd="0" parTransId="{D9D1A9C1-7C3D-4E5C-BCDA-85930B413435}" sibTransId="{69C5AF2B-3C05-4251-A1A8-141F00150594}"/>
    <dgm:cxn modelId="{31513EF4-4706-4C57-A66F-C92FE64F59F6}" type="presOf" srcId="{40640C55-6903-42F9-BF83-2CB973FA6EE8}" destId="{945E69A5-F75A-4F29-B254-B6069747D5D0}" srcOrd="0" destOrd="0" presId="urn:microsoft.com/office/officeart/2005/8/layout/radial6"/>
    <dgm:cxn modelId="{7DA6D4FA-29D3-48FE-95D4-4A84DFAD6098}" srcId="{9E2CECC8-7ACE-4A7A-82BC-16C211EBEFC7}" destId="{798BE5A6-5922-4BC1-97B8-2529C5287DE5}" srcOrd="0" destOrd="0" parTransId="{8C241C71-C63B-4F38-8786-522CA1164EE0}" sibTransId="{D4314E59-5470-4E49-8885-9021E68E7D67}"/>
    <dgm:cxn modelId="{F8B258FE-FBBB-4D5D-BFD7-B542A72A5FD2}" type="presOf" srcId="{9BB42A0D-073A-4F48-AB65-1B0DDF5E479E}" destId="{6F108992-0518-45C0-86BA-AC63D69B131C}" srcOrd="0" destOrd="0" presId="urn:microsoft.com/office/officeart/2005/8/layout/radial6"/>
    <dgm:cxn modelId="{5CDBD4FE-90FB-42EA-827F-B915BAAAFFFA}" type="presOf" srcId="{D4314E59-5470-4E49-8885-9021E68E7D67}" destId="{A9D6FBD6-4FD4-4D41-A81C-4B73D3ADC468}" srcOrd="0" destOrd="0" presId="urn:microsoft.com/office/officeart/2005/8/layout/radial6"/>
    <dgm:cxn modelId="{A488DE6D-CE99-4462-BF65-77F1E7CA2145}" type="presParOf" srcId="{1B9C5322-5E50-4F05-9471-D32C606A24B8}" destId="{D09E848B-1E86-4353-858A-76AA1B9EAE55}" srcOrd="0" destOrd="0" presId="urn:microsoft.com/office/officeart/2005/8/layout/radial6"/>
    <dgm:cxn modelId="{625CBF06-5AF8-4AB9-A1FD-EE3EEE681FAD}" type="presParOf" srcId="{1B9C5322-5E50-4F05-9471-D32C606A24B8}" destId="{C7F71076-9E8F-454C-AB6E-C64166E70786}" srcOrd="1" destOrd="0" presId="urn:microsoft.com/office/officeart/2005/8/layout/radial6"/>
    <dgm:cxn modelId="{98A709D2-E569-4AE6-826C-C566602786B2}" type="presParOf" srcId="{1B9C5322-5E50-4F05-9471-D32C606A24B8}" destId="{C7299822-AC36-46C2-8B87-A53B3B5FA003}" srcOrd="2" destOrd="0" presId="urn:microsoft.com/office/officeart/2005/8/layout/radial6"/>
    <dgm:cxn modelId="{118503B0-92C7-41E0-BC32-9E5A7EE4BFB8}" type="presParOf" srcId="{1B9C5322-5E50-4F05-9471-D32C606A24B8}" destId="{A9D6FBD6-4FD4-4D41-A81C-4B73D3ADC468}" srcOrd="3" destOrd="0" presId="urn:microsoft.com/office/officeart/2005/8/layout/radial6"/>
    <dgm:cxn modelId="{6E6E35A0-B70E-47BE-9CB9-FE89FF55CD86}" type="presParOf" srcId="{1B9C5322-5E50-4F05-9471-D32C606A24B8}" destId="{6F108992-0518-45C0-86BA-AC63D69B131C}" srcOrd="4" destOrd="0" presId="urn:microsoft.com/office/officeart/2005/8/layout/radial6"/>
    <dgm:cxn modelId="{7CF5AB3F-379E-4F39-99C8-1566EF834E6F}" type="presParOf" srcId="{1B9C5322-5E50-4F05-9471-D32C606A24B8}" destId="{44AABB82-F517-4583-A830-7B040CD9751E}" srcOrd="5" destOrd="0" presId="urn:microsoft.com/office/officeart/2005/8/layout/radial6"/>
    <dgm:cxn modelId="{0494AED1-304B-4FD6-A80F-95E17069C6C0}" type="presParOf" srcId="{1B9C5322-5E50-4F05-9471-D32C606A24B8}" destId="{B1506CAA-6647-4169-892C-CA51ED6E2DCE}" srcOrd="6" destOrd="0" presId="urn:microsoft.com/office/officeart/2005/8/layout/radial6"/>
    <dgm:cxn modelId="{19374A23-75EB-4101-96FC-5F97A9612DED}" type="presParOf" srcId="{1B9C5322-5E50-4F05-9471-D32C606A24B8}" destId="{4EF6C057-9D65-42EB-9CF8-AE49F0FB782B}" srcOrd="7" destOrd="0" presId="urn:microsoft.com/office/officeart/2005/8/layout/radial6"/>
    <dgm:cxn modelId="{046269E7-A962-4A4C-BBF0-BD9D71DCF3DF}" type="presParOf" srcId="{1B9C5322-5E50-4F05-9471-D32C606A24B8}" destId="{F73683C3-C079-4498-9F19-990363790088}" srcOrd="8" destOrd="0" presId="urn:microsoft.com/office/officeart/2005/8/layout/radial6"/>
    <dgm:cxn modelId="{ED103FE6-E1FD-4B76-9175-6E812330E5C5}" type="presParOf" srcId="{1B9C5322-5E50-4F05-9471-D32C606A24B8}" destId="{1919088A-C3F7-4FF9-B88F-FE46C4E27B84}" srcOrd="9" destOrd="0" presId="urn:microsoft.com/office/officeart/2005/8/layout/radial6"/>
    <dgm:cxn modelId="{CCC9AAF9-63D9-451A-A1A7-3F1B1F7FD21C}" type="presParOf" srcId="{1B9C5322-5E50-4F05-9471-D32C606A24B8}" destId="{945E69A5-F75A-4F29-B254-B6069747D5D0}" srcOrd="10" destOrd="0" presId="urn:microsoft.com/office/officeart/2005/8/layout/radial6"/>
    <dgm:cxn modelId="{B8204FCC-7406-4F05-9CB4-994D1CC56F75}" type="presParOf" srcId="{1B9C5322-5E50-4F05-9471-D32C606A24B8}" destId="{72D248EE-46CA-4EAC-AB25-62BCCCAFFCBD}" srcOrd="11" destOrd="0" presId="urn:microsoft.com/office/officeart/2005/8/layout/radial6"/>
    <dgm:cxn modelId="{1B01B9FE-BBF7-4578-A80B-CBA3BC0CFF9C}" type="presParOf" srcId="{1B9C5322-5E50-4F05-9471-D32C606A24B8}" destId="{4AC6DC93-D01C-4A06-853B-A69B3609365B}" srcOrd="12" destOrd="0" presId="urn:microsoft.com/office/officeart/2005/8/layout/radial6"/>
    <dgm:cxn modelId="{78668994-2615-4C83-9D1B-6FC06A0B7F53}" type="presParOf" srcId="{1B9C5322-5E50-4F05-9471-D32C606A24B8}" destId="{463AEB5C-81C3-4580-9B8E-6378ED10ECD4}" srcOrd="13" destOrd="0" presId="urn:microsoft.com/office/officeart/2005/8/layout/radial6"/>
    <dgm:cxn modelId="{D8C98A58-95DF-43F9-A583-B1120D062F2D}" type="presParOf" srcId="{1B9C5322-5E50-4F05-9471-D32C606A24B8}" destId="{9E63FD36-3870-4914-9950-A99EA308FAFD}" srcOrd="14" destOrd="0" presId="urn:microsoft.com/office/officeart/2005/8/layout/radial6"/>
    <dgm:cxn modelId="{BF2675FE-FB47-45B1-BA0B-9B9161345322}" type="presParOf" srcId="{1B9C5322-5E50-4F05-9471-D32C606A24B8}" destId="{1A15BED4-2F48-46FC-89AE-ACBCA335ACC1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15BED4-2F48-46FC-89AE-ACBCA335ACC1}">
      <dsp:nvSpPr>
        <dsp:cNvPr id="0" name=""/>
        <dsp:cNvSpPr/>
      </dsp:nvSpPr>
      <dsp:spPr>
        <a:xfrm>
          <a:off x="2882833" y="545099"/>
          <a:ext cx="4678036" cy="4678036"/>
        </a:xfrm>
        <a:prstGeom prst="blockArc">
          <a:avLst>
            <a:gd name="adj1" fmla="val 12200764"/>
            <a:gd name="adj2" fmla="val 17852047"/>
            <a:gd name="adj3" fmla="val 4640"/>
          </a:avLst>
        </a:prstGeom>
        <a:gradFill rotWithShape="0">
          <a:gsLst>
            <a:gs pos="0">
              <a:schemeClr val="accent2">
                <a:lumMod val="60000"/>
                <a:lumOff val="40000"/>
              </a:schemeClr>
            </a:gs>
            <a:gs pos="65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>
          <a:solidFill>
            <a:schemeClr val="accent2">
              <a:lumMod val="50000"/>
            </a:schemeClr>
          </a:solidFill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AC6DC93-D01C-4A06-853B-A69B3609365B}">
      <dsp:nvSpPr>
        <dsp:cNvPr id="0" name=""/>
        <dsp:cNvSpPr/>
      </dsp:nvSpPr>
      <dsp:spPr>
        <a:xfrm>
          <a:off x="2853971" y="507959"/>
          <a:ext cx="4678036" cy="4678036"/>
        </a:xfrm>
        <a:prstGeom prst="blockArc">
          <a:avLst>
            <a:gd name="adj1" fmla="val 6865216"/>
            <a:gd name="adj2" fmla="val 11828994"/>
            <a:gd name="adj3" fmla="val 4640"/>
          </a:avLst>
        </a:prstGeom>
        <a:gradFill flip="none" rotWithShape="1">
          <a:gsLst>
            <a:gs pos="0">
              <a:schemeClr val="accent2">
                <a:lumMod val="75000"/>
              </a:schemeClr>
            </a:gs>
            <a:gs pos="64000">
              <a:scrgbClr r="0" g="0" b="0">
                <a:lumMod val="105000"/>
                <a:satMod val="103000"/>
                <a:tint val="73000"/>
              </a:scrgbClr>
            </a:gs>
            <a:gs pos="100000">
              <a:scrgbClr r="0" g="0" b="0">
                <a:lumMod val="105000"/>
                <a:satMod val="109000"/>
                <a:tint val="81000"/>
              </a:scrgbClr>
            </a:gs>
          </a:gsLst>
          <a:lin ang="2700000" scaled="1"/>
          <a:tileRect/>
        </a:gradFill>
        <a:ln w="6350">
          <a:solidFill>
            <a:schemeClr val="accent2">
              <a:lumMod val="50000"/>
            </a:schemeClr>
          </a:solidFill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919088A-C3F7-4FF9-B88F-FE46C4E27B84}">
      <dsp:nvSpPr>
        <dsp:cNvPr id="0" name=""/>
        <dsp:cNvSpPr/>
      </dsp:nvSpPr>
      <dsp:spPr>
        <a:xfrm>
          <a:off x="3844277" y="1426723"/>
          <a:ext cx="4678036" cy="4362268"/>
        </a:xfrm>
        <a:prstGeom prst="blockArc">
          <a:avLst>
            <a:gd name="adj1" fmla="val 1682135"/>
            <a:gd name="adj2" fmla="val 9056892"/>
            <a:gd name="adj3" fmla="val 4640"/>
          </a:avLst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>
          <a:solidFill>
            <a:schemeClr val="accent2">
              <a:lumMod val="50000"/>
            </a:schemeClr>
          </a:solidFill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B1506CAA-6647-4169-892C-CA51ED6E2DCE}">
      <dsp:nvSpPr>
        <dsp:cNvPr id="0" name=""/>
        <dsp:cNvSpPr/>
      </dsp:nvSpPr>
      <dsp:spPr>
        <a:xfrm>
          <a:off x="4644955" y="683739"/>
          <a:ext cx="4678036" cy="4678036"/>
        </a:xfrm>
        <a:prstGeom prst="blockArc">
          <a:avLst>
            <a:gd name="adj1" fmla="val 20586675"/>
            <a:gd name="adj2" fmla="val 3764314"/>
            <a:gd name="adj3" fmla="val 4640"/>
          </a:avLst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>
          <a:solidFill>
            <a:schemeClr val="accent2">
              <a:lumMod val="50000"/>
            </a:schemeClr>
          </a:solidFill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9D6FBD6-4FD4-4D41-A81C-4B73D3ADC468}">
      <dsp:nvSpPr>
        <dsp:cNvPr id="0" name=""/>
        <dsp:cNvSpPr/>
      </dsp:nvSpPr>
      <dsp:spPr>
        <a:xfrm>
          <a:off x="4644891" y="480929"/>
          <a:ext cx="4678036" cy="4678036"/>
        </a:xfrm>
        <a:prstGeom prst="blockArc">
          <a:avLst>
            <a:gd name="adj1" fmla="val 14443813"/>
            <a:gd name="adj2" fmla="val 20291564"/>
            <a:gd name="adj3" fmla="val 46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solidFill>
            <a:schemeClr val="accent2">
              <a:lumMod val="50000"/>
            </a:schemeClr>
          </a:solidFill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09E848B-1E86-4353-858A-76AA1B9EAE55}">
      <dsp:nvSpPr>
        <dsp:cNvPr id="0" name=""/>
        <dsp:cNvSpPr/>
      </dsp:nvSpPr>
      <dsp:spPr>
        <a:xfrm>
          <a:off x="4259322" y="1846076"/>
          <a:ext cx="3397536" cy="2281044"/>
        </a:xfrm>
        <a:prstGeom prst="ellipse">
          <a:avLst/>
        </a:prstGeom>
        <a:gradFill rotWithShape="0">
          <a:gsLst>
            <a:gs pos="84000">
              <a:srgbClr val="3399FF"/>
            </a:gs>
            <a:gs pos="4000">
              <a:srgbClr val="FFFF99"/>
            </a:gs>
            <a:gs pos="55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>
          <a:solidFill>
            <a:schemeClr val="tx1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3800" b="1" kern="1200" baseline="0" dirty="0">
              <a:solidFill>
                <a:schemeClr val="bg2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rPr>
            <a:t>УкрІНТЕІ</a:t>
          </a:r>
          <a:endParaRPr lang="ru-RU" sz="3800" b="1" kern="1200" baseline="0" dirty="0">
            <a:solidFill>
              <a:schemeClr val="bg2">
                <a:lumMod val="10000"/>
              </a:schemeClr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56880" y="2180127"/>
        <a:ext cx="2402420" cy="1612942"/>
      </dsp:txXfrm>
    </dsp:sp>
    <dsp:sp modelId="{C7F71076-9E8F-454C-AB6E-C64166E70786}">
      <dsp:nvSpPr>
        <dsp:cNvPr id="0" name=""/>
        <dsp:cNvSpPr/>
      </dsp:nvSpPr>
      <dsp:spPr>
        <a:xfrm>
          <a:off x="4302490" y="3"/>
          <a:ext cx="3297392" cy="1805163"/>
        </a:xfrm>
        <a:prstGeom prst="ellipse">
          <a:avLst/>
        </a:prstGeom>
        <a:solidFill>
          <a:srgbClr val="FFCCCC"/>
        </a:solidFill>
        <a:ln w="6350">
          <a:solidFill>
            <a:schemeClr val="tx1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b="1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Наукові дослідження та </a:t>
          </a:r>
          <a:r>
            <a:rPr lang="uk-UA" sz="2200" b="1" kern="1200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науково-технічні</a:t>
          </a:r>
          <a:r>
            <a:rPr lang="uk-UA" sz="2200" b="1" kern="12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розробки</a:t>
          </a:r>
          <a:endParaRPr lang="ru-RU" sz="2200" b="1" kern="120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85382" y="264363"/>
        <a:ext cx="2331608" cy="1276443"/>
      </dsp:txXfrm>
    </dsp:sp>
    <dsp:sp modelId="{6F108992-0518-45C0-86BA-AC63D69B131C}">
      <dsp:nvSpPr>
        <dsp:cNvPr id="0" name=""/>
        <dsp:cNvSpPr/>
      </dsp:nvSpPr>
      <dsp:spPr>
        <a:xfrm>
          <a:off x="7530721" y="1146059"/>
          <a:ext cx="3317575" cy="1801651"/>
        </a:xfrm>
        <a:prstGeom prst="ellipse">
          <a:avLst/>
        </a:prstGeom>
        <a:solidFill>
          <a:srgbClr val="E0C1FF"/>
        </a:solidFill>
        <a:ln>
          <a:solidFill>
            <a:srgbClr val="7030A0"/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Аналітика, прогнозування, пріоритетні напрями науково-технічної сфери</a:t>
          </a:r>
          <a:endParaRPr lang="ru-RU" sz="2000" b="1" kern="1200" baseline="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016569" y="1409905"/>
        <a:ext cx="2345879" cy="1273959"/>
      </dsp:txXfrm>
    </dsp:sp>
    <dsp:sp modelId="{4EF6C057-9D65-42EB-9CF8-AE49F0FB782B}">
      <dsp:nvSpPr>
        <dsp:cNvPr id="0" name=""/>
        <dsp:cNvSpPr/>
      </dsp:nvSpPr>
      <dsp:spPr>
        <a:xfrm>
          <a:off x="6247055" y="3763940"/>
          <a:ext cx="3605548" cy="1955352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6350">
          <a:solidFill>
            <a:schemeClr val="tx1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kern="1200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Супроводження академічних ресурсів та національних фондів, поширення науково-технічної інформації</a:t>
          </a:r>
          <a:endParaRPr lang="ru-RU" sz="2000" b="1" kern="1200" baseline="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75075" y="4050295"/>
        <a:ext cx="2549508" cy="1382642"/>
      </dsp:txXfrm>
    </dsp:sp>
    <dsp:sp modelId="{945E69A5-F75A-4F29-B254-B6069747D5D0}">
      <dsp:nvSpPr>
        <dsp:cNvPr id="0" name=""/>
        <dsp:cNvSpPr/>
      </dsp:nvSpPr>
      <dsp:spPr>
        <a:xfrm>
          <a:off x="2074265" y="3848314"/>
          <a:ext cx="3923245" cy="1857798"/>
        </a:xfrm>
        <a:prstGeom prst="ellipse">
          <a:avLst/>
        </a:prstGeom>
        <a:solidFill>
          <a:srgbClr val="9FE5D9"/>
        </a:solidFill>
        <a:ln w="6350">
          <a:solidFill>
            <a:schemeClr val="accent6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2000" b="1" kern="1200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Сприяння інноваційній діяльності,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uk-UA" sz="2000" b="1" kern="1200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трансфер технологій, міжнародна діяльність </a:t>
          </a:r>
          <a:endParaRPr lang="ru-RU" sz="2000" b="1" kern="1200" baseline="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648811" y="4120382"/>
        <a:ext cx="2774153" cy="1313662"/>
      </dsp:txXfrm>
    </dsp:sp>
    <dsp:sp modelId="{463AEB5C-81C3-4580-9B8E-6378ED10ECD4}">
      <dsp:nvSpPr>
        <dsp:cNvPr id="0" name=""/>
        <dsp:cNvSpPr/>
      </dsp:nvSpPr>
      <dsp:spPr>
        <a:xfrm>
          <a:off x="1194591" y="1091466"/>
          <a:ext cx="3205415" cy="1863360"/>
        </a:xfrm>
        <a:prstGeom prst="ellipse">
          <a:avLst/>
        </a:prstGeom>
        <a:solidFill>
          <a:schemeClr val="accent6">
            <a:lumMod val="40000"/>
            <a:lumOff val="60000"/>
          </a:schemeClr>
        </a:solidFill>
        <a:ln>
          <a:solidFill>
            <a:schemeClr val="tx1">
              <a:lumMod val="50000"/>
            </a:schemeClr>
          </a:solidFill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200" b="1" kern="1200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Наукова та науково-технічна експертиза</a:t>
          </a:r>
          <a:endParaRPr lang="ru-RU" sz="2200" b="1" kern="1200" baseline="0" dirty="0">
            <a:solidFill>
              <a:schemeClr val="bg2">
                <a:lumMod val="1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64013" y="1364349"/>
        <a:ext cx="2266571" cy="13175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A41044F3-6E8C-413C-B27E-33248334B8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EEF4B80-EA16-4252-89B3-5516DA6325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7625" y="0"/>
            <a:ext cx="2949575" cy="498475"/>
          </a:xfrm>
          <a:prstGeom prst="rect">
            <a:avLst/>
          </a:prstGeom>
        </p:spPr>
        <p:txBody>
          <a:bodyPr vert="horz" lIns="91412" tIns="45707" rIns="91412" bIns="45707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CE45269-2F7E-4AC1-94A6-CAB7BB8730FF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244FA3D6-E473-47B0-8008-878A8E7BAAE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423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2" tIns="45707" rIns="91412" bIns="45707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DE0F9EAC-60DF-451E-915F-8CA7056CAC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6712" cy="3914775"/>
          </a:xfrm>
          <a:prstGeom prst="rect">
            <a:avLst/>
          </a:prstGeom>
        </p:spPr>
        <p:txBody>
          <a:bodyPr vert="horz" lIns="91412" tIns="45707" rIns="91412" bIns="45707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D7AB6F2-2B0B-4E1E-A956-FE4CB820478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49575" cy="498475"/>
          </a:xfrm>
          <a:prstGeom prst="rect">
            <a:avLst/>
          </a:prstGeom>
        </p:spPr>
        <p:txBody>
          <a:bodyPr vert="horz" lIns="91412" tIns="45707" rIns="91412" bIns="45707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3EDF8BE-B4FE-4B2C-9AFB-46E85C79AD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7625" y="9442450"/>
            <a:ext cx="2949575" cy="498475"/>
          </a:xfrm>
          <a:prstGeom prst="rect">
            <a:avLst/>
          </a:prstGeom>
        </p:spPr>
        <p:txBody>
          <a:bodyPr vert="horz" wrap="square" lIns="91412" tIns="45707" rIns="91412" bIns="4570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7FA2834D-83CF-4841-847F-1EA651465FB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7D6046-03F7-43AE-9766-87449ECC0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DDBFF-2BC0-453B-9C97-E5D8C324D34A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55ED3C-4C82-473D-8641-2F2D589C2D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F85117-97DC-426D-B66A-0A4FCCCE2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DA690-88C2-4020-B7A9-D46185A690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9438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400B55-AD47-40F4-81D2-0475FBB19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DDD18-2090-4E03-8722-3D2B3F998F01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4B0C3C-05DC-47DB-8286-8F79ECAB0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076858-349E-4CA7-9C38-A6B5169F0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4A0D6C-CFF2-47FF-B1C3-0158E6E5931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8703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BAA81F-76A5-430F-99D8-19F017A56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078C2-D8AA-4950-A791-4A75BE48C031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12F400-D99E-43B6-808B-06017380E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C7D686-96DB-4178-9396-513598D79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420D5-101F-4C90-B4A1-5DF6F5FC54F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213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8D4959-E5D2-4874-8DC5-5ACB81F7B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D2265-6B2D-459B-AEB3-3CEE72C807AF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56CDD1-AB50-49EE-A4E3-7D46373DF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1222F6-8158-4E50-AE5A-058A5B415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EFDB7-AD57-4305-B2AF-ABD1417C8A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568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2F503FC-177F-4AE3-AECE-5FE6A1129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1307A-97F2-454A-9461-7EB0D309DDDE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33A0FC-ED9C-4943-BFF3-F07DD5C58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31B3D9-F511-4117-9ACB-860C728D57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FB29E0-F7BA-48EE-A7CC-4108245E53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7145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FB5FE7AE-3B54-4212-ACBE-2246F56DA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6017-6862-4FDD-9C95-8D6091AED616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AAEE69E5-B76F-4692-9018-3DF87EA7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D3EB22E6-A47A-40BF-889E-0A84C10E5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0DEE9-4D86-464B-9E00-D6A5A07432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6471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4E2EC795-4EB9-45BE-B8ED-2FAB384357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D1E29-57D8-4B6E-BC36-1A29667141CF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C014E090-1486-458C-81EC-F71133976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456DD1E7-9286-46C8-B5B2-25C541B61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0F91D-CDCE-4815-8E67-6A7F0704D93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485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501598DE-9516-4379-8F70-878F48E1A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42C7A0-2C9A-4ACE-B6B4-87229D324D85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5CFB164C-D9E7-4DC7-A06E-077D0145C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3AD7370F-C314-449D-97F6-D1CB122E3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994CBE-56FE-4C35-9660-F39653CFE0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3608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D187E5C4-CACE-4E7F-861A-773CEF94C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FFC3F-147F-48C9-B2CE-C8DF53780E1D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957B7D26-30F5-4D14-BC04-53470221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D33E0EFF-D8BC-4B44-854D-3C166EB98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B1028-942F-46E1-B094-60A3B4537D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7789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132C100B-D45B-43A6-9100-527B1E4F2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E264A-010D-4934-9F09-FAC965A1C51A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D4804D01-BB1F-4AA1-A78D-8D1CB44A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1D3DA5F8-1CC8-429F-B06C-7D8EEFF5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AE7033-1D5A-4A43-945C-4D7D3A2608A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43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0811B2C7-6D2D-4A45-B7F0-96F4068F4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DF082C-D78D-468E-A5EB-626035A0BC09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8B1855D-F923-454D-8742-446F277E07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C806445D-29DB-40F0-AD5A-55E322B8A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A35C3B-D88B-42EC-9360-4C0F7D11258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017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5D2EC"/>
            </a:gs>
            <a:gs pos="13000">
              <a:srgbClr val="B5D2EC"/>
            </a:gs>
            <a:gs pos="80000">
              <a:srgbClr val="CEE1F2"/>
            </a:gs>
            <a:gs pos="100000">
              <a:srgbClr val="F7FA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>
            <a:extLst>
              <a:ext uri="{FF2B5EF4-FFF2-40B4-BE49-F238E27FC236}">
                <a16:creationId xmlns:a16="http://schemas.microsoft.com/office/drawing/2014/main" id="{FE728746-5296-4CE3-BDEF-F9DE819B3DB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>
            <a:extLst>
              <a:ext uri="{FF2B5EF4-FFF2-40B4-BE49-F238E27FC236}">
                <a16:creationId xmlns:a16="http://schemas.microsoft.com/office/drawing/2014/main" id="{DFAA60F5-CC57-4FC5-81EC-6D0899E574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07A427-A093-4226-8EC6-BA06BE9C25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7C5EBB-BEEF-4124-A597-A5A279CE42FC}" type="datetimeFigureOut">
              <a:rPr lang="ru-RU"/>
              <a:pPr>
                <a:defRPr/>
              </a:pPr>
              <a:t>18.01.2022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C353CEA-4ECD-4851-A718-A102B6859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90913C-B559-4BD2-A4B3-FF517E4B8C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F9297"/>
                </a:solidFill>
                <a:latin typeface="Times New Roman" panose="02020603050405020304" pitchFamily="18" charset="0"/>
              </a:defRPr>
            </a:lvl1pPr>
          </a:lstStyle>
          <a:p>
            <a:fld id="{725566F5-94F3-4A26-A6ED-4AA23AB64A1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1" r:id="rId1"/>
    <p:sldLayoutId id="2147484282" r:id="rId2"/>
    <p:sldLayoutId id="2147484283" r:id="rId3"/>
    <p:sldLayoutId id="2147484284" r:id="rId4"/>
    <p:sldLayoutId id="2147484285" r:id="rId5"/>
    <p:sldLayoutId id="2147484286" r:id="rId6"/>
    <p:sldLayoutId id="2147484287" r:id="rId7"/>
    <p:sldLayoutId id="2147484288" r:id="rId8"/>
    <p:sldLayoutId id="2147484289" r:id="rId9"/>
    <p:sldLayoutId id="2147484290" r:id="rId10"/>
    <p:sldLayoutId id="214748429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8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hemeOverride" Target="../theme/themeOverride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7" name="Rectangle 2">
            <a:extLst>
              <a:ext uri="{FF2B5EF4-FFF2-40B4-BE49-F238E27FC236}">
                <a16:creationId xmlns:a16="http://schemas.microsoft.com/office/drawing/2014/main" id="{E8734298-AB7B-4B86-AE3F-2CA3A256FC7B}"/>
              </a:ext>
            </a:extLst>
          </p:cNvPr>
          <p:cNvSpPr>
            <a:spLocks/>
          </p:cNvSpPr>
          <p:nvPr/>
        </p:nvSpPr>
        <p:spPr bwMode="auto">
          <a:xfrm>
            <a:off x="1149350" y="-11113"/>
            <a:ext cx="11036300" cy="1057276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CC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tabLst>
                <a:tab pos="7086600" algn="l"/>
              </a:tabLst>
              <a:defRPr/>
            </a:pP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Програма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розвитку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Державної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установи «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Український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інститут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науково-технічної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експертизи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та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інформації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»</a:t>
            </a:r>
          </a:p>
        </p:txBody>
      </p:sp>
      <p:pic>
        <p:nvPicPr>
          <p:cNvPr id="14339" name="Прямая соединительная линия 5">
            <a:extLst>
              <a:ext uri="{FF2B5EF4-FFF2-40B4-BE49-F238E27FC236}">
                <a16:creationId xmlns:a16="http://schemas.microsoft.com/office/drawing/2014/main" id="{F3332BBC-B395-46AA-84C0-527DF5ECB08E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23938"/>
            <a:ext cx="12198350" cy="42862"/>
          </a:xfrm>
          <a:prstGeom prst="rect">
            <a:avLst/>
          </a:prstGeom>
          <a:gradFill rotWithShape="1">
            <a:gsLst>
              <a:gs pos="0">
                <a:srgbClr val="3366CC"/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3366CC"/>
            </a:solidFill>
            <a:miter lim="800000"/>
            <a:headEnd/>
            <a:tailEnd/>
          </a:ln>
        </p:spPr>
      </p:pic>
      <p:graphicFrame>
        <p:nvGraphicFramePr>
          <p:cNvPr id="34" name="Схема 33">
            <a:extLst>
              <a:ext uri="{FF2B5EF4-FFF2-40B4-BE49-F238E27FC236}">
                <a16:creationId xmlns:a16="http://schemas.microsoft.com/office/drawing/2014/main" id="{CC4D7E9D-9CB7-48D7-BB87-EB0677906BD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9316684"/>
              </p:ext>
            </p:extLst>
          </p:nvPr>
        </p:nvGraphicFramePr>
        <p:xfrm>
          <a:off x="288927" y="1047688"/>
          <a:ext cx="11620500" cy="5686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4341" name="Oval 19">
            <a:extLst>
              <a:ext uri="{FF2B5EF4-FFF2-40B4-BE49-F238E27FC236}">
                <a16:creationId xmlns:a16="http://schemas.microsoft.com/office/drawing/2014/main" id="{790B4F65-2CAA-415D-ACEA-39CE3EE5B5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075" y="6569075"/>
            <a:ext cx="288925" cy="2889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7F26CB94-32DD-4146-B276-C205A899C8C4}" type="slidenum">
              <a:rPr lang="uk-UA" altLang="uk-UA" sz="1400">
                <a:solidFill>
                  <a:srgbClr val="FFFF00"/>
                </a:solidFill>
              </a:rPr>
              <a:pPr algn="ctr"/>
              <a:t>1</a:t>
            </a:fld>
            <a:endParaRPr lang="ru-RU" altLang="uk-UA" sz="1400">
              <a:solidFill>
                <a:srgbClr val="FFFF00"/>
              </a:solidFill>
            </a:endParaRPr>
          </a:p>
        </p:txBody>
      </p:sp>
      <p:pic>
        <p:nvPicPr>
          <p:cNvPr id="14342" name="Рисунок 6">
            <a:extLst>
              <a:ext uri="{FF2B5EF4-FFF2-40B4-BE49-F238E27FC236}">
                <a16:creationId xmlns:a16="http://schemas.microsoft.com/office/drawing/2014/main" id="{83CC4F92-CCA7-4880-A3A2-CDC890A7D5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42863"/>
            <a:ext cx="100330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Tm="25293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>
            <a:extLst>
              <a:ext uri="{FF2B5EF4-FFF2-40B4-BE49-F238E27FC236}">
                <a16:creationId xmlns:a16="http://schemas.microsoft.com/office/drawing/2014/main" id="{99C383B7-E168-4B48-83BA-10E2D916A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2613" y="2782888"/>
            <a:ext cx="84788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uk-UA" altLang="ru-RU" sz="6000" b="1">
                <a:solidFill>
                  <a:srgbClr val="000066"/>
                </a:solidFill>
                <a:latin typeface="Times New Roman" panose="02020603050405020304" pitchFamily="18" charset="0"/>
              </a:rPr>
              <a:t>ДЯКУЮ ЗА УВАГУ!</a:t>
            </a:r>
            <a:endParaRPr lang="uk-UA" altLang="ru-RU" sz="6000" noProof="1">
              <a:solidFill>
                <a:srgbClr val="000066"/>
              </a:solidFill>
            </a:endParaRPr>
          </a:p>
        </p:txBody>
      </p:sp>
      <p:sp>
        <p:nvSpPr>
          <p:cNvPr id="37891" name="Oval 19">
            <a:extLst>
              <a:ext uri="{FF2B5EF4-FFF2-40B4-BE49-F238E27FC236}">
                <a16:creationId xmlns:a16="http://schemas.microsoft.com/office/drawing/2014/main" id="{6A988FDF-A882-4BA4-A272-389B9E0DDE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075" y="6569075"/>
            <a:ext cx="288925" cy="2889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4A93AB80-DF68-4642-8516-07EFB0D8C506}" type="slidenum">
              <a:rPr lang="uk-UA" altLang="uk-UA" sz="1400">
                <a:solidFill>
                  <a:srgbClr val="FFFF00"/>
                </a:solidFill>
              </a:rPr>
              <a:pPr algn="ctr"/>
              <a:t>10</a:t>
            </a:fld>
            <a:endParaRPr lang="ru-RU" altLang="uk-UA" sz="1400">
              <a:solidFill>
                <a:srgbClr val="FFFF0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1C3972A-EB53-4A1B-92A9-D2C554B0E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113" y="320675"/>
            <a:ext cx="1873250" cy="1844675"/>
          </a:xfrm>
          <a:prstGeom prst="rect">
            <a:avLst/>
          </a:prstGeom>
          <a:effectLst>
            <a:outerShdw blurRad="50800" dist="38100" dir="2340000" sx="105000" sy="105000" algn="tl" rotWithShape="0">
              <a:prstClr val="black">
                <a:alpha val="15000"/>
              </a:prstClr>
            </a:outerShdw>
          </a:effectLst>
        </p:spPr>
      </p:pic>
    </p:spTree>
    <p:custDataLst>
      <p:tags r:id="rId1"/>
    </p:custDataLst>
  </p:cSld>
  <p:clrMapOvr>
    <a:masterClrMapping/>
  </p:clrMapOvr>
  <p:transition spd="slow" advTm="26252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Прямая соединительная линия 5">
            <a:extLst>
              <a:ext uri="{FF2B5EF4-FFF2-40B4-BE49-F238E27FC236}">
                <a16:creationId xmlns:a16="http://schemas.microsoft.com/office/drawing/2014/main" id="{F5099392-8C4D-4D83-8DD2-DA3C02C8952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6956"/>
            <a:ext cx="12198350" cy="42863"/>
          </a:xfrm>
          <a:prstGeom prst="rect">
            <a:avLst/>
          </a:prstGeom>
          <a:gradFill rotWithShape="1">
            <a:gsLst>
              <a:gs pos="0">
                <a:srgbClr val="3366CC"/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3366CC"/>
            </a:solidFill>
            <a:miter lim="800000"/>
            <a:headEnd/>
            <a:tailEnd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979F09-5948-48D4-82F1-70F5612C4C14}"/>
              </a:ext>
            </a:extLst>
          </p:cNvPr>
          <p:cNvSpPr/>
          <p:nvPr/>
        </p:nvSpPr>
        <p:spPr>
          <a:xfrm>
            <a:off x="167833" y="1951332"/>
            <a:ext cx="11735242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Проведення аналітичних досліджень. Моніторинг та аналіз стану науково-технічної та інноваційної сфер;</a:t>
            </a:r>
            <a:endParaRPr lang="ru-RU" dirty="0"/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Дослідження стану реалізації пріоритетних тематичних напрямів наукових досліджень, науково-технічних розробок, інноваційної діяльності загальнодержавного, галузевого та регіонального рівнів в Україні;</a:t>
            </a:r>
            <a:endParaRPr lang="ru-RU" dirty="0"/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Дослідження, моніторинг та прогнозування в сфері озброєння та військової техніки;</a:t>
            </a:r>
          </a:p>
          <a:p>
            <a:pPr marL="179388" lvl="0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Проведення </a:t>
            </a:r>
            <a:r>
              <a:rPr lang="uk-UA" dirty="0" err="1"/>
              <a:t>форсайтних</a:t>
            </a:r>
            <a:r>
              <a:rPr lang="uk-UA" dirty="0"/>
              <a:t> досліджень із визначення пріоритетних напрямів науково-технологічного розвитку (на постійній основі);</a:t>
            </a:r>
            <a:endParaRPr lang="ru-RU" dirty="0"/>
          </a:p>
          <a:p>
            <a:pPr marL="179388" lvl="0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Розроблення методології та побудова дорожньої карти щодо впливу науки, технологій, інновацій на реалізацію завдань Цілей сталого розвитку в Україні;</a:t>
            </a:r>
          </a:p>
          <a:p>
            <a:pPr marL="179388" lvl="0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Розроблення дорожньої карти із використання науки, технологій та інновацій в інтересах Цілей Сталого Розвитку </a:t>
            </a:r>
            <a:r>
              <a:rPr lang="ru-RU" dirty="0"/>
              <a:t>та </a:t>
            </a:r>
            <a:r>
              <a:rPr lang="uk-UA" dirty="0"/>
              <a:t>пріоритетних напрямів науково-технологічного розвитку в Україні;</a:t>
            </a:r>
          </a:p>
          <a:p>
            <a:pPr marL="179388" lvl="0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Проведення дослідження щодо підготовки науково-аналітичних довідок із технологічного, економічного, кон’юнктурного рівня науково-технічних розробок для реалізації Цілей сталого розвитку;</a:t>
            </a:r>
          </a:p>
          <a:p>
            <a:pPr marL="179388" lvl="0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Розвиток і вдосконалення інфраструктури і законодавства в області трансферу технологій;</a:t>
            </a:r>
          </a:p>
          <a:p>
            <a:pPr marL="179388" lvl="0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Інформаційно-аналітична підтримка діяльності міжурядових спільних комісій з науково-технічного співробітництва.</a:t>
            </a:r>
          </a:p>
        </p:txBody>
      </p:sp>
      <p:sp>
        <p:nvSpPr>
          <p:cNvPr id="34821" name="Oval 19">
            <a:extLst>
              <a:ext uri="{FF2B5EF4-FFF2-40B4-BE49-F238E27FC236}">
                <a16:creationId xmlns:a16="http://schemas.microsoft.com/office/drawing/2014/main" id="{224AA862-8B45-4F22-8B62-A76C324CF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075" y="6569075"/>
            <a:ext cx="288925" cy="2889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935837F9-7DE3-4F79-885E-F78750A909AB}" type="slidenum">
              <a:rPr lang="uk-UA" altLang="uk-UA" sz="1400">
                <a:solidFill>
                  <a:srgbClr val="FFFF00"/>
                </a:solidFill>
              </a:rPr>
              <a:pPr algn="ctr"/>
              <a:t>2</a:t>
            </a:fld>
            <a:endParaRPr lang="ru-RU" altLang="uk-UA" sz="1400">
              <a:solidFill>
                <a:srgbClr val="FFFF00"/>
              </a:solidFill>
            </a:endParaRPr>
          </a:p>
        </p:txBody>
      </p:sp>
      <p:pic>
        <p:nvPicPr>
          <p:cNvPr id="34822" name="Рисунок 6">
            <a:extLst>
              <a:ext uri="{FF2B5EF4-FFF2-40B4-BE49-F238E27FC236}">
                <a16:creationId xmlns:a16="http://schemas.microsoft.com/office/drawing/2014/main" id="{6ACB5573-2E25-4464-A66E-C4431EFD3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79375"/>
            <a:ext cx="10033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422C5D-EE92-48FD-8A16-8AE4E4108ADB}"/>
              </a:ext>
            </a:extLst>
          </p:cNvPr>
          <p:cNvSpPr/>
          <p:nvPr/>
        </p:nvSpPr>
        <p:spPr>
          <a:xfrm>
            <a:off x="502920" y="1485910"/>
            <a:ext cx="1087755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uk-UA" sz="2000" b="1" baseline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Аналітика, прогнозування, пріоритетні напрями науково-технічної сфери:</a:t>
            </a:r>
            <a:endParaRPr lang="ru-RU" sz="2000" b="1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4032D7-87D4-4BA7-87E6-F50725CC577F}"/>
              </a:ext>
            </a:extLst>
          </p:cNvPr>
          <p:cNvSpPr>
            <a:spLocks/>
          </p:cNvSpPr>
          <p:nvPr/>
        </p:nvSpPr>
        <p:spPr bwMode="auto">
          <a:xfrm>
            <a:off x="1149350" y="-11113"/>
            <a:ext cx="11036300" cy="1057276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CC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tabLst>
                <a:tab pos="7086600" algn="l"/>
              </a:tabLst>
              <a:defRPr/>
            </a:pP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Програма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розвитку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Державної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установи «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Український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інститут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науково-технічної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експертизи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та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інформації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49177105"/>
      </p:ext>
    </p:extLst>
  </p:cSld>
  <p:clrMapOvr>
    <a:masterClrMapping/>
  </p:clrMapOvr>
  <p:transition spd="slow" advTm="26252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Прямая соединительная линия 5">
            <a:extLst>
              <a:ext uri="{FF2B5EF4-FFF2-40B4-BE49-F238E27FC236}">
                <a16:creationId xmlns:a16="http://schemas.microsoft.com/office/drawing/2014/main" id="{F5099392-8C4D-4D83-8DD2-DA3C02C8952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6956"/>
            <a:ext cx="12198350" cy="42863"/>
          </a:xfrm>
          <a:prstGeom prst="rect">
            <a:avLst/>
          </a:prstGeom>
          <a:gradFill rotWithShape="1">
            <a:gsLst>
              <a:gs pos="0">
                <a:srgbClr val="3366CC"/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3366CC"/>
            </a:solidFill>
            <a:miter lim="800000"/>
            <a:headEnd/>
            <a:tailEnd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979F09-5948-48D4-82F1-70F5612C4C14}"/>
              </a:ext>
            </a:extLst>
          </p:cNvPr>
          <p:cNvSpPr/>
          <p:nvPr/>
        </p:nvSpPr>
        <p:spPr>
          <a:xfrm>
            <a:off x="167832" y="2234912"/>
            <a:ext cx="11836245" cy="426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Розвиток</a:t>
            </a:r>
            <a:r>
              <a:rPr lang="ru-RU" dirty="0"/>
              <a:t> «</a:t>
            </a:r>
            <a:r>
              <a:rPr lang="uk-UA" dirty="0"/>
              <a:t>Національного</a:t>
            </a:r>
            <a:r>
              <a:rPr lang="ru-RU" dirty="0"/>
              <a:t> </a:t>
            </a:r>
            <a:r>
              <a:rPr lang="uk-UA" dirty="0" err="1"/>
              <a:t>репозитарію</a:t>
            </a:r>
            <a:r>
              <a:rPr lang="uk-UA" dirty="0"/>
              <a:t> академічних текстів», створення екосистеми «Відкритої</a:t>
            </a:r>
            <a:r>
              <a:rPr lang="ru-RU" dirty="0"/>
              <a:t> науки»;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Розбудова електронних систем реєстрації науково технічної діяльності – програма «Держава в смартфоні»: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/>
              <a:t>Система електронної реєстрації НДДКР та дисертацій;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/>
              <a:t>Система державної електронної реєстрації відкритих (несекретних) технологій;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/>
              <a:t>Створення платформи наукової фахової періодики України;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dirty="0"/>
              <a:t>Система </a:t>
            </a:r>
            <a:r>
              <a:rPr lang="uk-UA" dirty="0"/>
              <a:t>електронної реєстрації наукових заходів;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Створення системи онлайн подання запитів на конкурси наукових проектів;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Створення інформаційно-аналітичної системи «Кабінет науковця» – формування його портфоліо;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Створення Інформаційно-аналітичної системи моніторингу діяльності наукових установ України;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Ведення Державного реєстру наукових установ, яким надається підтримка держави;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Створення системи електронного особистого кабінету спеціалізованої вченої </a:t>
            </a:r>
            <a:r>
              <a:rPr lang="ru-RU" dirty="0"/>
              <a:t>ради;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Розбудова інформаційно-комунікаційної мережі </a:t>
            </a:r>
            <a:r>
              <a:rPr lang="uk-UA" dirty="0" err="1"/>
              <a:t>УкрІНТЕІ</a:t>
            </a:r>
            <a:r>
              <a:rPr lang="uk-UA" dirty="0"/>
              <a:t>, створення </a:t>
            </a:r>
            <a:r>
              <a:rPr lang="ru-RU" dirty="0"/>
              <a:t>дата-центру.</a:t>
            </a:r>
          </a:p>
        </p:txBody>
      </p:sp>
      <p:sp>
        <p:nvSpPr>
          <p:cNvPr id="34821" name="Oval 19">
            <a:extLst>
              <a:ext uri="{FF2B5EF4-FFF2-40B4-BE49-F238E27FC236}">
                <a16:creationId xmlns:a16="http://schemas.microsoft.com/office/drawing/2014/main" id="{224AA862-8B45-4F22-8B62-A76C324CF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075" y="6569075"/>
            <a:ext cx="288925" cy="2889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935837F9-7DE3-4F79-885E-F78750A909AB}" type="slidenum">
              <a:rPr lang="uk-UA" altLang="uk-UA" sz="1400">
                <a:solidFill>
                  <a:srgbClr val="FFFF00"/>
                </a:solidFill>
              </a:rPr>
              <a:pPr algn="ctr"/>
              <a:t>3</a:t>
            </a:fld>
            <a:endParaRPr lang="ru-RU" altLang="uk-UA" sz="1400">
              <a:solidFill>
                <a:srgbClr val="FFFF00"/>
              </a:solidFill>
            </a:endParaRPr>
          </a:p>
        </p:txBody>
      </p:sp>
      <p:pic>
        <p:nvPicPr>
          <p:cNvPr id="34822" name="Рисунок 6">
            <a:extLst>
              <a:ext uri="{FF2B5EF4-FFF2-40B4-BE49-F238E27FC236}">
                <a16:creationId xmlns:a16="http://schemas.microsoft.com/office/drawing/2014/main" id="{6ACB5573-2E25-4464-A66E-C4431EFD3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79375"/>
            <a:ext cx="10033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422C5D-EE92-48FD-8A16-8AE4E4108ADB}"/>
              </a:ext>
            </a:extLst>
          </p:cNvPr>
          <p:cNvSpPr/>
          <p:nvPr/>
        </p:nvSpPr>
        <p:spPr>
          <a:xfrm>
            <a:off x="489170" y="1349514"/>
            <a:ext cx="1087755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 b="1" baseline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Супроводження академічних ресурсів та національних фондів, поширення науково-технічної інформації:</a:t>
            </a:r>
            <a:endParaRPr lang="ru-RU" sz="2000" b="1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4032D7-87D4-4BA7-87E6-F50725CC577F}"/>
              </a:ext>
            </a:extLst>
          </p:cNvPr>
          <p:cNvSpPr>
            <a:spLocks/>
          </p:cNvSpPr>
          <p:nvPr/>
        </p:nvSpPr>
        <p:spPr bwMode="auto">
          <a:xfrm>
            <a:off x="1149350" y="-11113"/>
            <a:ext cx="11036300" cy="1057276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CC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tabLst>
                <a:tab pos="7086600" algn="l"/>
              </a:tabLst>
              <a:defRPr/>
            </a:pP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Програма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розвитку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Державної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установи «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Український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інститут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науково-технічної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експертизи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та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інформації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40120556"/>
      </p:ext>
    </p:extLst>
  </p:cSld>
  <p:clrMapOvr>
    <a:masterClrMapping/>
  </p:clrMapOvr>
  <p:transition spd="slow" advTm="26252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Прямая соединительная линия 5">
            <a:extLst>
              <a:ext uri="{FF2B5EF4-FFF2-40B4-BE49-F238E27FC236}">
                <a16:creationId xmlns:a16="http://schemas.microsoft.com/office/drawing/2014/main" id="{F5099392-8C4D-4D83-8DD2-DA3C02C8952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6956"/>
            <a:ext cx="12198350" cy="42863"/>
          </a:xfrm>
          <a:prstGeom prst="rect">
            <a:avLst/>
          </a:prstGeom>
          <a:gradFill rotWithShape="1">
            <a:gsLst>
              <a:gs pos="0">
                <a:srgbClr val="3366CC"/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3366CC"/>
            </a:solidFill>
            <a:miter lim="800000"/>
            <a:headEnd/>
            <a:tailEnd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979F09-5948-48D4-82F1-70F5612C4C14}"/>
              </a:ext>
            </a:extLst>
          </p:cNvPr>
          <p:cNvSpPr/>
          <p:nvPr/>
        </p:nvSpPr>
        <p:spPr>
          <a:xfrm>
            <a:off x="167833" y="2234912"/>
            <a:ext cx="11735242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Розробка загальнодержавної системи експертизи та оцінки у науково-технологічній, економічній, інноваційній та інвестиційних сферах;</a:t>
            </a:r>
            <a:endParaRPr lang="ru-RU" dirty="0"/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Розробка з метою вдосконалення регламентуючих документів організації та проведення наукової та науково-технічної експертизи в </a:t>
            </a:r>
            <a:r>
              <a:rPr lang="uk-UA" dirty="0" err="1"/>
              <a:t>УкрІНТЕІ</a:t>
            </a:r>
            <a:r>
              <a:rPr lang="uk-UA" dirty="0"/>
              <a:t>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Вдосконалення критеріїв та системи оцінки проектів при проведенні наукової і науково-технічної експертизи;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Формування та супроводження Державного реєстру експертів; 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Побудова та супроводження автоматизованої системи проведення експертизи.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34821" name="Oval 19">
            <a:extLst>
              <a:ext uri="{FF2B5EF4-FFF2-40B4-BE49-F238E27FC236}">
                <a16:creationId xmlns:a16="http://schemas.microsoft.com/office/drawing/2014/main" id="{224AA862-8B45-4F22-8B62-A76C324CF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075" y="6569075"/>
            <a:ext cx="288925" cy="2889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935837F9-7DE3-4F79-885E-F78750A909AB}" type="slidenum">
              <a:rPr lang="uk-UA" altLang="uk-UA" sz="1400">
                <a:solidFill>
                  <a:srgbClr val="FFFF00"/>
                </a:solidFill>
              </a:rPr>
              <a:pPr algn="ctr"/>
              <a:t>4</a:t>
            </a:fld>
            <a:endParaRPr lang="ru-RU" altLang="uk-UA" sz="1400">
              <a:solidFill>
                <a:srgbClr val="FFFF00"/>
              </a:solidFill>
            </a:endParaRPr>
          </a:p>
        </p:txBody>
      </p:sp>
      <p:pic>
        <p:nvPicPr>
          <p:cNvPr id="34822" name="Рисунок 6">
            <a:extLst>
              <a:ext uri="{FF2B5EF4-FFF2-40B4-BE49-F238E27FC236}">
                <a16:creationId xmlns:a16="http://schemas.microsoft.com/office/drawing/2014/main" id="{6ACB5573-2E25-4464-A66E-C4431EFD3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79375"/>
            <a:ext cx="10033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422C5D-EE92-48FD-8A16-8AE4E4108ADB}"/>
              </a:ext>
            </a:extLst>
          </p:cNvPr>
          <p:cNvSpPr/>
          <p:nvPr/>
        </p:nvSpPr>
        <p:spPr>
          <a:xfrm>
            <a:off x="502920" y="1485910"/>
            <a:ext cx="1087755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uk-UA" sz="2000" b="1" baseline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 та науково-технічна експертиза:</a:t>
            </a:r>
            <a:endParaRPr lang="ru-RU" sz="2000" b="1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4032D7-87D4-4BA7-87E6-F50725CC577F}"/>
              </a:ext>
            </a:extLst>
          </p:cNvPr>
          <p:cNvSpPr>
            <a:spLocks/>
          </p:cNvSpPr>
          <p:nvPr/>
        </p:nvSpPr>
        <p:spPr bwMode="auto">
          <a:xfrm>
            <a:off x="1149350" y="-11113"/>
            <a:ext cx="11036300" cy="1057276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CC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tabLst>
                <a:tab pos="7086600" algn="l"/>
              </a:tabLst>
              <a:defRPr/>
            </a:pP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Програма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розвитку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Державної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установи «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Український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інститут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науково-технічної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експертизи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та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інформації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6761838"/>
      </p:ext>
    </p:extLst>
  </p:cSld>
  <p:clrMapOvr>
    <a:masterClrMapping/>
  </p:clrMapOvr>
  <p:transition spd="slow" advTm="26252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Прямая соединительная линия 5">
            <a:extLst>
              <a:ext uri="{FF2B5EF4-FFF2-40B4-BE49-F238E27FC236}">
                <a16:creationId xmlns:a16="http://schemas.microsoft.com/office/drawing/2014/main" id="{F5099392-8C4D-4D83-8DD2-DA3C02C8952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6956"/>
            <a:ext cx="12198350" cy="42863"/>
          </a:xfrm>
          <a:prstGeom prst="rect">
            <a:avLst/>
          </a:prstGeom>
          <a:gradFill rotWithShape="1">
            <a:gsLst>
              <a:gs pos="0">
                <a:srgbClr val="3366CC"/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3366CC"/>
            </a:solidFill>
            <a:miter lim="800000"/>
            <a:headEnd/>
            <a:tailEnd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979F09-5948-48D4-82F1-70F5612C4C14}"/>
              </a:ext>
            </a:extLst>
          </p:cNvPr>
          <p:cNvSpPr/>
          <p:nvPr/>
        </p:nvSpPr>
        <p:spPr>
          <a:xfrm>
            <a:off x="167832" y="2234912"/>
            <a:ext cx="11898775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Розвиток міжрегіональної мережі трансферу технологій;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Розробка критеріїв та методики оцінки стартапів та інноваційних проектів – підтримка просування на ринок;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Розробка освітньої програми для учасників інноваційної діяльності та трансферу технологій – проведення загальноукраїнських курсів підвищення кваліфікації;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Розвиток і вдосконалення інфраструктури і законодавства в області трансферу технологій; 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Створення і підтримка інформаційних баз даних, що обслуговують клієнтів технологічного трансферу країн-партнерів; 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Сприяння в просуванні інноваційних проектів/технологій; 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Розвиток міжнародного співробітництва у сфері науково-технічної та економічної інформації, інтеграція з міжнародними системами обміну інформацією, інноваційної діяльності та трансферу технологій.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uk-UA" dirty="0"/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uk-UA" dirty="0"/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34821" name="Oval 19">
            <a:extLst>
              <a:ext uri="{FF2B5EF4-FFF2-40B4-BE49-F238E27FC236}">
                <a16:creationId xmlns:a16="http://schemas.microsoft.com/office/drawing/2014/main" id="{224AA862-8B45-4F22-8B62-A76C324CF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075" y="6569075"/>
            <a:ext cx="288925" cy="2889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935837F9-7DE3-4F79-885E-F78750A909AB}" type="slidenum">
              <a:rPr lang="uk-UA" altLang="uk-UA" sz="1400">
                <a:solidFill>
                  <a:srgbClr val="FFFF00"/>
                </a:solidFill>
              </a:rPr>
              <a:pPr algn="ctr"/>
              <a:t>5</a:t>
            </a:fld>
            <a:endParaRPr lang="ru-RU" altLang="uk-UA" sz="1400">
              <a:solidFill>
                <a:srgbClr val="FFFF00"/>
              </a:solidFill>
            </a:endParaRPr>
          </a:p>
        </p:txBody>
      </p:sp>
      <p:pic>
        <p:nvPicPr>
          <p:cNvPr id="34822" name="Рисунок 6">
            <a:extLst>
              <a:ext uri="{FF2B5EF4-FFF2-40B4-BE49-F238E27FC236}">
                <a16:creationId xmlns:a16="http://schemas.microsoft.com/office/drawing/2014/main" id="{6ACB5573-2E25-4464-A66E-C4431EFD3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79375"/>
            <a:ext cx="10033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422C5D-EE92-48FD-8A16-8AE4E4108ADB}"/>
              </a:ext>
            </a:extLst>
          </p:cNvPr>
          <p:cNvSpPr/>
          <p:nvPr/>
        </p:nvSpPr>
        <p:spPr>
          <a:xfrm>
            <a:off x="502920" y="1485910"/>
            <a:ext cx="1087755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spcAft>
                <a:spcPts val="0"/>
              </a:spcAft>
            </a:pPr>
            <a:r>
              <a:rPr lang="uk-UA" sz="2000" b="1" baseline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Сприяння інноваційній діяльності, трансфер технологій, міжнародна діяльність:</a:t>
            </a:r>
            <a:endParaRPr lang="ru-RU" sz="2000" b="1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4032D7-87D4-4BA7-87E6-F50725CC577F}"/>
              </a:ext>
            </a:extLst>
          </p:cNvPr>
          <p:cNvSpPr>
            <a:spLocks/>
          </p:cNvSpPr>
          <p:nvPr/>
        </p:nvSpPr>
        <p:spPr bwMode="auto">
          <a:xfrm>
            <a:off x="1149350" y="-11113"/>
            <a:ext cx="11036300" cy="1057276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CC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tabLst>
                <a:tab pos="7086600" algn="l"/>
              </a:tabLst>
              <a:defRPr/>
            </a:pP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Програма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розвитку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Державної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установи «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Український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інститут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науково-технічної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експертизи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та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інформації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3684666"/>
      </p:ext>
    </p:extLst>
  </p:cSld>
  <p:clrMapOvr>
    <a:masterClrMapping/>
  </p:clrMapOvr>
  <p:transition spd="slow" advTm="26252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Прямая соединительная линия 5">
            <a:extLst>
              <a:ext uri="{FF2B5EF4-FFF2-40B4-BE49-F238E27FC236}">
                <a16:creationId xmlns:a16="http://schemas.microsoft.com/office/drawing/2014/main" id="{F5099392-8C4D-4D83-8DD2-DA3C02C8952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6956"/>
            <a:ext cx="12198350" cy="42863"/>
          </a:xfrm>
          <a:prstGeom prst="rect">
            <a:avLst/>
          </a:prstGeom>
          <a:gradFill rotWithShape="1">
            <a:gsLst>
              <a:gs pos="0">
                <a:srgbClr val="3366CC"/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3366CC"/>
            </a:solidFill>
            <a:miter lim="800000"/>
            <a:headEnd/>
            <a:tailEnd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979F09-5948-48D4-82F1-70F5612C4C14}"/>
              </a:ext>
            </a:extLst>
          </p:cNvPr>
          <p:cNvSpPr/>
          <p:nvPr/>
        </p:nvSpPr>
        <p:spPr>
          <a:xfrm>
            <a:off x="167832" y="2234912"/>
            <a:ext cx="1189877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Дослідження з удосконалення системного моніторингу науково-інноваційної сфери;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Проведення наукового дослідження із вивчення світового досвіду щодо індикаторів оцінювання інноваційної діяльності та її внеску в економіку;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Проведення наукового дослідження щодо європейських підходів до формування і впровадження в Україні стратегій смарт-спеціалізації на регіональному рівні як інструменту стимулювання інноваційної діяльності та визначення регіональних пріоритетів;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Проведення дослідження щодо умов впровадження принципів відкритих інновацій та механізмів їх державного регулювання для прискорення інноваційного процесу та впровадження нових технологій;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Розробка математичного та програмного забезпечення системи агрегації інформаційних потоків із застосуванням елементів штучного інтелекту;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Розробка на основі штучного інтелекту системи пошуку співпадінь текстових та графічних об’єктів;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Розробка системи оцінки діяльності експертів на засадах нечіткої математики (компетентність, об’єктивність тощо). </a:t>
            </a:r>
            <a:endParaRPr lang="ru-RU" dirty="0"/>
          </a:p>
        </p:txBody>
      </p:sp>
      <p:sp>
        <p:nvSpPr>
          <p:cNvPr id="34821" name="Oval 19">
            <a:extLst>
              <a:ext uri="{FF2B5EF4-FFF2-40B4-BE49-F238E27FC236}">
                <a16:creationId xmlns:a16="http://schemas.microsoft.com/office/drawing/2014/main" id="{224AA862-8B45-4F22-8B62-A76C324CF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075" y="6569075"/>
            <a:ext cx="288925" cy="2889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935837F9-7DE3-4F79-885E-F78750A909AB}" type="slidenum">
              <a:rPr lang="uk-UA" altLang="uk-UA" sz="1400">
                <a:solidFill>
                  <a:srgbClr val="FFFF00"/>
                </a:solidFill>
              </a:rPr>
              <a:pPr algn="ctr"/>
              <a:t>6</a:t>
            </a:fld>
            <a:endParaRPr lang="ru-RU" altLang="uk-UA" sz="1400">
              <a:solidFill>
                <a:srgbClr val="FFFF00"/>
              </a:solidFill>
            </a:endParaRPr>
          </a:p>
        </p:txBody>
      </p:sp>
      <p:pic>
        <p:nvPicPr>
          <p:cNvPr id="34822" name="Рисунок 6">
            <a:extLst>
              <a:ext uri="{FF2B5EF4-FFF2-40B4-BE49-F238E27FC236}">
                <a16:creationId xmlns:a16="http://schemas.microsoft.com/office/drawing/2014/main" id="{6ACB5573-2E25-4464-A66E-C4431EFD3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79375"/>
            <a:ext cx="10033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422C5D-EE92-48FD-8A16-8AE4E4108ADB}"/>
              </a:ext>
            </a:extLst>
          </p:cNvPr>
          <p:cNvSpPr/>
          <p:nvPr/>
        </p:nvSpPr>
        <p:spPr>
          <a:xfrm>
            <a:off x="502920" y="1485910"/>
            <a:ext cx="1087755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uk-UA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Наукові дослідження та </a:t>
            </a:r>
            <a:r>
              <a:rPr lang="uk-UA" sz="2000" b="1" baseline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науково-технічні</a:t>
            </a:r>
            <a:r>
              <a:rPr lang="uk-UA" sz="20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розробки</a:t>
            </a:r>
            <a:r>
              <a:rPr lang="uk-UA" sz="2000" b="1" baseline="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b="1" baseline="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4032D7-87D4-4BA7-87E6-F50725CC577F}"/>
              </a:ext>
            </a:extLst>
          </p:cNvPr>
          <p:cNvSpPr>
            <a:spLocks/>
          </p:cNvSpPr>
          <p:nvPr/>
        </p:nvSpPr>
        <p:spPr bwMode="auto">
          <a:xfrm>
            <a:off x="1149350" y="-11113"/>
            <a:ext cx="11036300" cy="1057276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CC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tabLst>
                <a:tab pos="7086600" algn="l"/>
              </a:tabLst>
              <a:defRPr/>
            </a:pP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Програма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розвитку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Державної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установи «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Український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інститут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науково-технічної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експертизи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та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інформації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5514194"/>
      </p:ext>
    </p:extLst>
  </p:cSld>
  <p:clrMapOvr>
    <a:masterClrMapping/>
  </p:clrMapOvr>
  <p:transition spd="slow" advTm="26252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Прямая соединительная линия 5">
            <a:extLst>
              <a:ext uri="{FF2B5EF4-FFF2-40B4-BE49-F238E27FC236}">
                <a16:creationId xmlns:a16="http://schemas.microsoft.com/office/drawing/2014/main" id="{F5099392-8C4D-4D83-8DD2-DA3C02C8952B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46956"/>
            <a:ext cx="12198350" cy="42863"/>
          </a:xfrm>
          <a:prstGeom prst="rect">
            <a:avLst/>
          </a:prstGeom>
          <a:gradFill rotWithShape="1">
            <a:gsLst>
              <a:gs pos="0">
                <a:srgbClr val="3366CC"/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3366CC"/>
            </a:solidFill>
            <a:miter lim="800000"/>
            <a:headEnd/>
            <a:tailEnd/>
          </a:ln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1979F09-5948-48D4-82F1-70F5612C4C14}"/>
              </a:ext>
            </a:extLst>
          </p:cNvPr>
          <p:cNvSpPr/>
          <p:nvPr/>
        </p:nvSpPr>
        <p:spPr>
          <a:xfrm>
            <a:off x="148762" y="2116336"/>
            <a:ext cx="11898775" cy="423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Впровадження сучасних форм та методів організації досліджень;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Розширення обсягів впровадження результатів досліджень у практику управління та господарювання, надання інформаційних та наукових послуг;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Стимулювання творчої активності наукових працівників інституту, застосування з цією метою показників, які дозволяють об’єктивно визначати рівень та значимість наукових результатів за дослідженнями;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Підвищення рівня публікацій співробітників;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Забезпечення в повному обсязі за рахунок коштів Державного бюджету та надходжень від основної діяльності підготовки наукових кадрів інституту, утримання та розвитку наукової інфраструктури;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Відкриття аспірантури да докторантури, підготовка наукових кадрів вищої кваліфікації;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Здійснення організаційних заходів, спрямованих на оптимізацію структури інституту, забезпечення сучасних умов праці,  залучення до неї молодих учених, талановитої молоді;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dirty="0"/>
              <a:t>Взаємодія з інвестором, закінчення реконструкції інституту, впровадження сучасних систем опалення, енергозабезпечення, вентиляції та кондиціонування з урахуванням енергозбереження.</a:t>
            </a:r>
          </a:p>
        </p:txBody>
      </p:sp>
      <p:sp>
        <p:nvSpPr>
          <p:cNvPr id="34821" name="Oval 19">
            <a:extLst>
              <a:ext uri="{FF2B5EF4-FFF2-40B4-BE49-F238E27FC236}">
                <a16:creationId xmlns:a16="http://schemas.microsoft.com/office/drawing/2014/main" id="{224AA862-8B45-4F22-8B62-A76C324CF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075" y="6569075"/>
            <a:ext cx="288925" cy="2889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935837F9-7DE3-4F79-885E-F78750A909AB}" type="slidenum">
              <a:rPr lang="uk-UA" altLang="uk-UA" sz="1400">
                <a:solidFill>
                  <a:srgbClr val="FFFF00"/>
                </a:solidFill>
              </a:rPr>
              <a:pPr algn="ctr"/>
              <a:t>7</a:t>
            </a:fld>
            <a:endParaRPr lang="ru-RU" altLang="uk-UA" sz="1400">
              <a:solidFill>
                <a:srgbClr val="FFFF00"/>
              </a:solidFill>
            </a:endParaRPr>
          </a:p>
        </p:txBody>
      </p:sp>
      <p:pic>
        <p:nvPicPr>
          <p:cNvPr id="34822" name="Рисунок 6">
            <a:extLst>
              <a:ext uri="{FF2B5EF4-FFF2-40B4-BE49-F238E27FC236}">
                <a16:creationId xmlns:a16="http://schemas.microsoft.com/office/drawing/2014/main" id="{6ACB5573-2E25-4464-A66E-C4431EFD3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79375"/>
            <a:ext cx="100330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3D422C5D-EE92-48FD-8A16-8AE4E4108ADB}"/>
              </a:ext>
            </a:extLst>
          </p:cNvPr>
          <p:cNvSpPr/>
          <p:nvPr/>
        </p:nvSpPr>
        <p:spPr>
          <a:xfrm>
            <a:off x="502920" y="1485910"/>
            <a:ext cx="1087755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uk-UA" sz="2000" b="1" dirty="0">
                <a:latin typeface="+mn-lt"/>
              </a:rPr>
              <a:t>Організаційно-наукова та господарська робота</a:t>
            </a:r>
            <a:r>
              <a:rPr lang="uk-UA" sz="2000" b="1" baseline="0" dirty="0">
                <a:solidFill>
                  <a:schemeClr val="bg2">
                    <a:lumMod val="10000"/>
                  </a:schemeClr>
                </a:solidFill>
                <a:latin typeface="+mn-lt"/>
                <a:cs typeface="Times New Roman" panose="02020603050405020304" pitchFamily="18" charset="0"/>
              </a:rPr>
              <a:t>:</a:t>
            </a:r>
            <a:endParaRPr lang="ru-RU" sz="2000" b="1" baseline="0" dirty="0">
              <a:solidFill>
                <a:schemeClr val="bg2">
                  <a:lumMod val="1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44032D7-87D4-4BA7-87E6-F50725CC577F}"/>
              </a:ext>
            </a:extLst>
          </p:cNvPr>
          <p:cNvSpPr>
            <a:spLocks/>
          </p:cNvSpPr>
          <p:nvPr/>
        </p:nvSpPr>
        <p:spPr bwMode="auto">
          <a:xfrm>
            <a:off x="1149350" y="-11113"/>
            <a:ext cx="11036300" cy="1057276"/>
          </a:xfrm>
          <a:prstGeom prst="rect">
            <a:avLst/>
          </a:prstGeom>
          <a:gradFill rotWithShape="1">
            <a:gsLst>
              <a:gs pos="0">
                <a:srgbClr val="6699FF"/>
              </a:gs>
              <a:gs pos="100000">
                <a:srgbClr val="3366CC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anchor="ctr"/>
          <a:lstStyle/>
          <a:p>
            <a:pPr algn="ctr" eaLnBrk="1" hangingPunct="1">
              <a:lnSpc>
                <a:spcPct val="90000"/>
              </a:lnSpc>
              <a:tabLst>
                <a:tab pos="7086600" algn="l"/>
              </a:tabLst>
              <a:defRPr/>
            </a:pP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Програма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розвитку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Державної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установи «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Український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інститут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науково-технічної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експертизи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та </a:t>
            </a:r>
            <a:r>
              <a:rPr lang="ru-RU" sz="2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інформації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»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07111539"/>
      </p:ext>
    </p:extLst>
  </p:cSld>
  <p:clrMapOvr>
    <a:masterClrMapping/>
  </p:clrMapOvr>
  <p:transition spd="slow" advTm="26252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5D2EC"/>
            </a:gs>
            <a:gs pos="13000">
              <a:srgbClr val="B5D2EC"/>
            </a:gs>
            <a:gs pos="80000">
              <a:srgbClr val="CEE1F2"/>
            </a:gs>
            <a:gs pos="100000">
              <a:srgbClr val="F7FA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6FDF832B-2035-4DC7-A13A-076926924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85875"/>
          </a:xfrm>
          <a:gradFill rotWithShape="1">
            <a:gsLst>
              <a:gs pos="0">
                <a:srgbClr val="6699FF"/>
              </a:gs>
              <a:gs pos="100000">
                <a:srgbClr val="3366CC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 eaLnBrk="1" hangingPunct="1">
              <a:defRPr/>
            </a:pPr>
            <a:r>
              <a:rPr lang="en-US" alt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Конкурентні</a:t>
            </a:r>
            <a:r>
              <a:rPr lang="ru-RU" alt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переваги</a:t>
            </a:r>
            <a:r>
              <a:rPr lang="ru-RU" alt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претендента</a:t>
            </a:r>
          </a:p>
        </p:txBody>
      </p:sp>
      <p:pic>
        <p:nvPicPr>
          <p:cNvPr id="17411" name="Прямая соединительная линия 5">
            <a:extLst>
              <a:ext uri="{FF2B5EF4-FFF2-40B4-BE49-F238E27FC236}">
                <a16:creationId xmlns:a16="http://schemas.microsoft.com/office/drawing/2014/main" id="{AF966EB8-0033-4327-9B4E-7A50E5C6CF38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6663"/>
            <a:ext cx="12198350" cy="42862"/>
          </a:xfrm>
          <a:prstGeom prst="rect">
            <a:avLst/>
          </a:prstGeom>
          <a:gradFill rotWithShape="1">
            <a:gsLst>
              <a:gs pos="0">
                <a:srgbClr val="3366CC"/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3366CC"/>
            </a:solidFill>
            <a:miter lim="800000"/>
            <a:headEnd/>
            <a:tailEnd/>
          </a:ln>
        </p:spPr>
      </p:pic>
      <p:sp>
        <p:nvSpPr>
          <p:cNvPr id="17413" name="Oval 19">
            <a:extLst>
              <a:ext uri="{FF2B5EF4-FFF2-40B4-BE49-F238E27FC236}">
                <a16:creationId xmlns:a16="http://schemas.microsoft.com/office/drawing/2014/main" id="{E05626D4-51B4-4DF7-8E4E-7DA070BCE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075" y="6569075"/>
            <a:ext cx="288925" cy="2889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B51AD968-FD4C-46C4-8B37-2F68890AAA0F}" type="slidenum">
              <a:rPr lang="uk-UA" altLang="uk-UA" sz="1400">
                <a:solidFill>
                  <a:srgbClr val="FFFF00"/>
                </a:solidFill>
              </a:rPr>
              <a:pPr algn="ctr"/>
              <a:t>8</a:t>
            </a:fld>
            <a:endParaRPr lang="ru-RU" altLang="uk-UA" sz="1400">
              <a:solidFill>
                <a:srgbClr val="FFFF00"/>
              </a:solidFill>
            </a:endParaRPr>
          </a:p>
        </p:txBody>
      </p:sp>
      <p:pic>
        <p:nvPicPr>
          <p:cNvPr id="17415" name="Рисунок 8">
            <a:extLst>
              <a:ext uri="{FF2B5EF4-FFF2-40B4-BE49-F238E27FC236}">
                <a16:creationId xmlns:a16="http://schemas.microsoft.com/office/drawing/2014/main" id="{C986099B-6B44-4EAD-9655-ACC5EF1CC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15888"/>
            <a:ext cx="10033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4CBECF4-5097-4BB7-B131-D5F9564F0635}"/>
              </a:ext>
            </a:extLst>
          </p:cNvPr>
          <p:cNvSpPr/>
          <p:nvPr/>
        </p:nvSpPr>
        <p:spPr>
          <a:xfrm>
            <a:off x="148762" y="1364188"/>
            <a:ext cx="11898775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b="1" dirty="0"/>
              <a:t>Кваліфікаційний рівень: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/>
              <a:t>Освіта та вся діяльність присвячена комп’ютерним наукам, застосуванням інформаційних технологій у різних сферах;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/>
              <a:t>Кандидатська дисертація виконана в </a:t>
            </a:r>
            <a:r>
              <a:rPr lang="uk-UA" dirty="0" err="1"/>
              <a:t>УкрІНТЕІ</a:t>
            </a:r>
            <a:r>
              <a:rPr lang="uk-UA" dirty="0"/>
              <a:t> та присвячена розробці автоматизованої системи;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/>
              <a:t>Докторська дисертація присвячена розробці математичного апарату кваліметрії навчального процесу;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/>
              <a:t>Державні премії України (1988р. та 2012р.) отримані за розробку комп’ютерних інформаційних систем;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/>
              <a:t>Вміння та навички роботи в різних сферах – науці, освіті, соціології, управлінні наукою та освітою.</a:t>
            </a:r>
          </a:p>
          <a:p>
            <a:pPr marL="179388" indent="-179388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uk-UA" b="1" dirty="0"/>
              <a:t>Досвід роботи за напрямками діяльності інституту: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/>
              <a:t>Працював та працюю в </a:t>
            </a:r>
            <a:r>
              <a:rPr lang="uk-UA" dirty="0" err="1"/>
              <a:t>УкрІНТЕІ</a:t>
            </a:r>
            <a:r>
              <a:rPr lang="uk-UA" dirty="0"/>
              <a:t> більше 12 років (1998-2007р.р., 2017-2021р.р.). Впродовж першого періоду роботи фінансування </a:t>
            </a:r>
            <a:r>
              <a:rPr lang="uk-UA" dirty="0" err="1"/>
              <a:t>УкрІНТЕІ</a:t>
            </a:r>
            <a:r>
              <a:rPr lang="uk-UA" dirty="0"/>
              <a:t> збільшилось з 200 </a:t>
            </a:r>
            <a:r>
              <a:rPr lang="uk-UA" dirty="0" err="1"/>
              <a:t>тис.грн</a:t>
            </a:r>
            <a:r>
              <a:rPr lang="uk-UA" dirty="0"/>
              <a:t>. до 7,5 </a:t>
            </a:r>
            <a:r>
              <a:rPr lang="uk-UA" dirty="0" err="1"/>
              <a:t>млн.грн</a:t>
            </a:r>
            <a:r>
              <a:rPr lang="uk-UA" dirty="0"/>
              <a:t>.;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/>
              <a:t>Досвід роботи у науковій сфері більше 39 років, з них на керівних посадах (заст. директора, директора) більше 30 років. Педагогічний стаж більше 8-ми років;</a:t>
            </a:r>
          </a:p>
          <a:p>
            <a:pPr marL="446088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uk-UA" dirty="0"/>
              <a:t>Реалізовано декілька загальнодержавних проектів в різних сферах діяльності – діагностика технічних систем, управління формуванням та фінансуванням наукових проектів ДНТП, проведення загальнодержавних соціологічних досліджень, створення всеукраїнського освітнього порталу тощо.</a:t>
            </a:r>
          </a:p>
        </p:txBody>
      </p:sp>
    </p:spTree>
    <p:custDataLst>
      <p:tags r:id="rId2"/>
    </p:custData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26077"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5D2EC"/>
            </a:gs>
            <a:gs pos="13000">
              <a:srgbClr val="B5D2EC"/>
            </a:gs>
            <a:gs pos="80000">
              <a:srgbClr val="CEE1F2"/>
            </a:gs>
            <a:gs pos="100000">
              <a:srgbClr val="F7FAF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6FDF832B-2035-4DC7-A13A-076926924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85875"/>
          </a:xfrm>
          <a:gradFill rotWithShape="1">
            <a:gsLst>
              <a:gs pos="0">
                <a:srgbClr val="6699FF"/>
              </a:gs>
              <a:gs pos="100000">
                <a:srgbClr val="3366CC"/>
              </a:gs>
            </a:gsLst>
            <a:path path="shape">
              <a:fillToRect l="50000" t="50000" r="50000" b="50000"/>
            </a:path>
          </a:gradFill>
        </p:spPr>
        <p:txBody>
          <a:bodyPr/>
          <a:lstStyle/>
          <a:p>
            <a:pPr algn="ctr" eaLnBrk="1" hangingPunct="1">
              <a:defRPr/>
            </a:pPr>
            <a:r>
              <a:rPr lang="en-US" alt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Конкурентні</a:t>
            </a:r>
            <a:r>
              <a:rPr lang="ru-RU" alt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переваги</a:t>
            </a:r>
            <a:r>
              <a:rPr lang="ru-RU" alt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претендента</a:t>
            </a:r>
          </a:p>
        </p:txBody>
      </p:sp>
      <p:pic>
        <p:nvPicPr>
          <p:cNvPr id="17411" name="Прямая соединительная линия 5">
            <a:extLst>
              <a:ext uri="{FF2B5EF4-FFF2-40B4-BE49-F238E27FC236}">
                <a16:creationId xmlns:a16="http://schemas.microsoft.com/office/drawing/2014/main" id="{AF966EB8-0033-4327-9B4E-7A50E5C6CF38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36663"/>
            <a:ext cx="12198350" cy="42862"/>
          </a:xfrm>
          <a:prstGeom prst="rect">
            <a:avLst/>
          </a:prstGeom>
          <a:gradFill rotWithShape="1">
            <a:gsLst>
              <a:gs pos="0">
                <a:srgbClr val="3366CC"/>
              </a:gs>
              <a:gs pos="100000">
                <a:srgbClr val="6699FF"/>
              </a:gs>
            </a:gsLst>
            <a:lin ang="5400000" scaled="1"/>
          </a:gradFill>
          <a:ln w="9525">
            <a:solidFill>
              <a:srgbClr val="3366CC"/>
            </a:solidFill>
            <a:miter lim="800000"/>
            <a:headEnd/>
            <a:tailEnd/>
          </a:ln>
        </p:spPr>
      </p:pic>
      <p:sp>
        <p:nvSpPr>
          <p:cNvPr id="17413" name="Oval 19">
            <a:extLst>
              <a:ext uri="{FF2B5EF4-FFF2-40B4-BE49-F238E27FC236}">
                <a16:creationId xmlns:a16="http://schemas.microsoft.com/office/drawing/2014/main" id="{E05626D4-51B4-4DF7-8E4E-7DA070BCE6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3075" y="6569075"/>
            <a:ext cx="288925" cy="288925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fld id="{B51AD968-FD4C-46C4-8B37-2F68890AAA0F}" type="slidenum">
              <a:rPr lang="uk-UA" altLang="uk-UA" sz="1400">
                <a:solidFill>
                  <a:srgbClr val="FFFF00"/>
                </a:solidFill>
              </a:rPr>
              <a:pPr algn="ctr"/>
              <a:t>9</a:t>
            </a:fld>
            <a:endParaRPr lang="ru-RU" altLang="uk-UA" sz="1400">
              <a:solidFill>
                <a:srgbClr val="FFFF00"/>
              </a:solidFill>
            </a:endParaRPr>
          </a:p>
        </p:txBody>
      </p:sp>
      <p:pic>
        <p:nvPicPr>
          <p:cNvPr id="17415" name="Рисунок 8">
            <a:extLst>
              <a:ext uri="{FF2B5EF4-FFF2-40B4-BE49-F238E27FC236}">
                <a16:creationId xmlns:a16="http://schemas.microsoft.com/office/drawing/2014/main" id="{C986099B-6B44-4EAD-9655-ACC5EF1CC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" y="115888"/>
            <a:ext cx="10033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4CBECF4-5097-4BB7-B131-D5F9564F0635}"/>
              </a:ext>
            </a:extLst>
          </p:cNvPr>
          <p:cNvSpPr/>
          <p:nvPr/>
        </p:nvSpPr>
        <p:spPr>
          <a:xfrm>
            <a:off x="148762" y="1364188"/>
            <a:ext cx="11898775" cy="5250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indent="-179388">
              <a:spcAft>
                <a:spcPts val="500"/>
              </a:spcAft>
              <a:buFont typeface="Arial" panose="020B0604020202020204" pitchFamily="34" charset="0"/>
              <a:buChar char="•"/>
            </a:pPr>
            <a:r>
              <a:rPr lang="uk-UA" b="1" dirty="0"/>
              <a:t>Організаційно-науковий та господарський досвід:</a:t>
            </a:r>
          </a:p>
          <a:p>
            <a:pPr marL="179388" indent="-179388">
              <a:spcAft>
                <a:spcPts val="500"/>
              </a:spcAft>
              <a:buFont typeface="Arial" panose="020B0604020202020204" pitchFamily="34" charset="0"/>
              <a:buChar char="•"/>
            </a:pPr>
            <a:endParaRPr lang="uk-UA" b="1" dirty="0"/>
          </a:p>
          <a:p>
            <a:pPr marL="446088" indent="-285750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uk-UA" dirty="0"/>
              <a:t>Перебуваючи на посаді заступника </a:t>
            </a:r>
            <a:r>
              <a:rPr lang="uk-UA" dirty="0" err="1"/>
              <a:t>УкрІНТЕІ</a:t>
            </a:r>
            <a:r>
              <a:rPr lang="uk-UA" dirty="0"/>
              <a:t> з інформаційних технологій (1998-2007р.р.) повністю перевів роботу інституту на сучасні комп’ютерні мережі та системи, забезпечив підключення всіх співробітників до інтернету, було впроваджено </a:t>
            </a:r>
            <a:r>
              <a:rPr lang="uk-UA" dirty="0" err="1"/>
              <a:t>безпаперове</a:t>
            </a:r>
            <a:r>
              <a:rPr lang="uk-UA" dirty="0"/>
              <a:t> накопичення інформації. За останній період (20017-2021р.р.) всі співробітники отримали сучасні комп’ютери, системи було переведено в онлайн режим;</a:t>
            </a:r>
          </a:p>
          <a:p>
            <a:pPr marL="446088" indent="-285750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uk-UA" dirty="0"/>
              <a:t>Маю досвід з будівництва, ремонту на реконструкції будівель та приміщень установ, де працював: 5 об’єктів;</a:t>
            </a:r>
          </a:p>
          <a:p>
            <a:pPr marL="446088" indent="-285750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uk-UA" dirty="0"/>
              <a:t>Досвід з проведення масових наукових заходів (конференцій, симпозіумів, семінарів тощо) в </a:t>
            </a:r>
            <a:r>
              <a:rPr lang="uk-UA" dirty="0" err="1"/>
              <a:t>т.ч</a:t>
            </a:r>
            <a:r>
              <a:rPr lang="uk-UA" dirty="0"/>
              <a:t>. міжнародних, за участю Президента України, членів Кабінету Міністрів, іноземних високопосадовців. Кількість заходів, що були організовані складала до 120 на рік;</a:t>
            </a:r>
          </a:p>
          <a:p>
            <a:pPr marL="446088" indent="-285750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uk-UA" dirty="0"/>
              <a:t>Впровадження сучасних форм та методів організації досліджень, розширення обсягів впровадження результатів досліджень у практику управління та господарювання, надання інформаційних та наукових послуг;</a:t>
            </a:r>
          </a:p>
          <a:p>
            <a:pPr marL="446088" indent="-285750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uk-UA" dirty="0"/>
              <a:t>Організація видавничої діяльності установи, в </a:t>
            </a:r>
            <a:r>
              <a:rPr lang="uk-UA" dirty="0" err="1"/>
              <a:t>т.ч</a:t>
            </a:r>
            <a:r>
              <a:rPr lang="uk-UA" dirty="0"/>
              <a:t>. формування фахових наукових видань;</a:t>
            </a:r>
          </a:p>
          <a:p>
            <a:pPr marL="446088" indent="-285750">
              <a:spcAft>
                <a:spcPts val="500"/>
              </a:spcAft>
              <a:buFont typeface="Wingdings" panose="05000000000000000000" pitchFamily="2" charset="2"/>
              <a:buChar char="Ø"/>
            </a:pPr>
            <a:r>
              <a:rPr lang="uk-UA" dirty="0"/>
              <a:t>Організація перепідготовки та підвищення кваліфікації наукових кадрів.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44599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26077">
    <p:blinds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9|1|0.7|2.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8.1|1.1|1.5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8.1|1.1|1.5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8.1|1.1|1.5|1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8.1|1.1|1.5|1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8.1|1.1|1.5|1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8.1|1.1|1.5|1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|8.1|1.1|1.5|1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3|2.5|3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3|2.5|3.8"/>
</p:tagLst>
</file>

<file path=ppt/theme/theme1.xml><?xml version="1.0" encoding="utf-8"?>
<a:theme xmlns:a="http://schemas.openxmlformats.org/drawingml/2006/main" name="Тема Office">
  <a:themeElements>
    <a:clrScheme name="Другая 1">
      <a:dk1>
        <a:srgbClr val="323F4F"/>
      </a:dk1>
      <a:lt1>
        <a:sysClr val="window" lastClr="FFFFFF"/>
      </a:lt1>
      <a:dk2>
        <a:srgbClr val="323F4F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аймс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Другая 1">
    <a:dk1>
      <a:srgbClr val="323F4F"/>
    </a:dk1>
    <a:lt1>
      <a:sysClr val="window" lastClr="FFFFFF"/>
    </a:lt1>
    <a:dk2>
      <a:srgbClr val="323F4F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Другая 1">
    <a:dk1>
      <a:srgbClr val="323F4F"/>
    </a:dk1>
    <a:lt1>
      <a:sysClr val="window" lastClr="FFFFFF"/>
    </a:lt1>
    <a:dk2>
      <a:srgbClr val="323F4F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7974</TotalTime>
  <Words>1225</Words>
  <Application>Microsoft Office PowerPoint</Application>
  <PresentationFormat>Широкоэкранный</PresentationFormat>
  <Paragraphs>100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Конкурентні переваги претендента</vt:lpstr>
      <vt:lpstr> Конкурентні переваги претендента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Вика</dc:creator>
  <cp:lastModifiedBy>Владимир Камышин</cp:lastModifiedBy>
  <cp:revision>681</cp:revision>
  <cp:lastPrinted>2021-03-11T10:13:41Z</cp:lastPrinted>
  <dcterms:created xsi:type="dcterms:W3CDTF">2017-11-09T08:45:33Z</dcterms:created>
  <dcterms:modified xsi:type="dcterms:W3CDTF">2022-01-18T07:35:58Z</dcterms:modified>
</cp:coreProperties>
</file>