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2"/>
  </p:notesMasterIdLst>
  <p:sldIdLst>
    <p:sldId id="257" r:id="rId2"/>
    <p:sldId id="295" r:id="rId3"/>
    <p:sldId id="303" r:id="rId4"/>
    <p:sldId id="298" r:id="rId5"/>
    <p:sldId id="299" r:id="rId6"/>
    <p:sldId id="297" r:id="rId7"/>
    <p:sldId id="302" r:id="rId8"/>
    <p:sldId id="259" r:id="rId9"/>
    <p:sldId id="323" r:id="rId10"/>
    <p:sldId id="307" r:id="rId11"/>
    <p:sldId id="319" r:id="rId12"/>
    <p:sldId id="320" r:id="rId13"/>
    <p:sldId id="324" r:id="rId14"/>
    <p:sldId id="274" r:id="rId15"/>
    <p:sldId id="293" r:id="rId16"/>
    <p:sldId id="317" r:id="rId17"/>
    <p:sldId id="326" r:id="rId18"/>
    <p:sldId id="315" r:id="rId19"/>
    <p:sldId id="284" r:id="rId20"/>
    <p:sldId id="285" r:id="rId21"/>
    <p:sldId id="304" r:id="rId22"/>
    <p:sldId id="321" r:id="rId23"/>
    <p:sldId id="291" r:id="rId24"/>
    <p:sldId id="327" r:id="rId25"/>
    <p:sldId id="328" r:id="rId26"/>
    <p:sldId id="329" r:id="rId27"/>
    <p:sldId id="312" r:id="rId28"/>
    <p:sldId id="330" r:id="rId29"/>
    <p:sldId id="294" r:id="rId30"/>
    <p:sldId id="292" r:id="rId31"/>
  </p:sldIdLst>
  <p:sldSz cx="9144000" cy="6858000" type="screen4x3"/>
  <p:notesSz cx="6735763" cy="986631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585"/>
    <a:srgbClr val="FF8F8F"/>
    <a:srgbClr val="FF7171"/>
    <a:srgbClr val="FFFFFF"/>
    <a:srgbClr val="FF3399"/>
    <a:srgbClr val="FF66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2495" autoAdjust="0"/>
    <p:restoredTop sz="93689" autoAdjust="0"/>
  </p:normalViewPr>
  <p:slideViewPr>
    <p:cSldViewPr>
      <p:cViewPr varScale="1">
        <p:scale>
          <a:sx n="99" d="100"/>
          <a:sy n="99" d="100"/>
        </p:scale>
        <p:origin x="148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oedinok\Desktop\Work_expertise\&#1057;&#1090;&#1072;&#1090;&#1080;&#1089;&#1090;&#1080;&#1082;&#1072;\&#1089;&#1090;&#1072;&#1090;&#1080;&#1089;&#1090;&#1080;&#1082;&#1072;1.xls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oedinok\Desktop\Work_expertise\&#1057;&#1090;&#1072;&#1090;&#1080;&#1089;&#1090;&#1080;&#1082;&#1072;\&#1089;&#1090;&#1072;&#1090;&#1080;&#1089;&#1090;&#1080;&#1082;&#1072;.xls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uk-UA"/>
            </a:pPr>
            <a:r>
              <a:rPr lang="uk-UA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КІЛЬКІСТЬ ОБ'ЕКТІВ ЕКСПЕРТИЗИ  ЗА  КОНКУРСАМИ</a:t>
            </a:r>
          </a:p>
        </c:rich>
      </c:tx>
      <c:overlay val="0"/>
      <c:spPr>
        <a:noFill/>
      </c:spPr>
    </c:title>
    <c:autoTitleDeleted val="0"/>
    <c:plotArea>
      <c:layout>
        <c:manualLayout>
          <c:layoutTarget val="inner"/>
          <c:xMode val="edge"/>
          <c:yMode val="edge"/>
          <c:x val="0.16937031598538013"/>
          <c:y val="0.11209259259259259"/>
          <c:w val="0.78734096536974674"/>
          <c:h val="0.444596383785360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Лист1!$A$27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FF339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uk-UA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Лист1!$B$26:$H$26</c:f>
              <c:strCache>
                <c:ptCount val="7"/>
                <c:pt idx="0">
                  <c:v>Держзамовлення (0 грн.)</c:v>
                </c:pt>
                <c:pt idx="1">
                  <c:v>ДФФД (199,0 тис. грн.)</c:v>
                </c:pt>
                <c:pt idx="2">
                  <c:v>Міжнародні проекти 400,0 тис.грн.</c:v>
                </c:pt>
                <c:pt idx="3">
                  <c:v>Заключні звіти (150,0 тис.грн.)</c:v>
                </c:pt>
                <c:pt idx="4">
                  <c:v>Премія КМУ (0 грн.)</c:v>
                </c:pt>
                <c:pt idx="5">
                  <c:v>Нацнадбання (0 грн.)</c:v>
                </c:pt>
                <c:pt idx="6">
                  <c:v>Антарктида (49,5 тис.грн.)</c:v>
                </c:pt>
              </c:strCache>
            </c:strRef>
          </c:cat>
          <c:val>
            <c:numRef>
              <c:f>Лист1!$B$27:$H$27</c:f>
              <c:numCache>
                <c:formatCode>General</c:formatCode>
                <c:ptCount val="7"/>
                <c:pt idx="0">
                  <c:v>91</c:v>
                </c:pt>
                <c:pt idx="1">
                  <c:v>143</c:v>
                </c:pt>
                <c:pt idx="2">
                  <c:v>190</c:v>
                </c:pt>
                <c:pt idx="3">
                  <c:v>90</c:v>
                </c:pt>
                <c:pt idx="4">
                  <c:v>25</c:v>
                </c:pt>
                <c:pt idx="5">
                  <c:v>6</c:v>
                </c:pt>
                <c:pt idx="6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63-4C56-A0BA-7EAD8C83C9B8}"/>
            </c:ext>
          </c:extLst>
        </c:ser>
        <c:ser>
          <c:idx val="1"/>
          <c:order val="1"/>
          <c:tx>
            <c:strRef>
              <c:f>Лист1!$A$28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1"/>
              <c:layout>
                <c:manualLayout>
                  <c:x val="2.2554683131527028E-2"/>
                  <c:y val="-5.55555555555555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363-4C56-A0BA-7EAD8C83C9B8}"/>
                </c:ext>
              </c:extLst>
            </c:dLbl>
            <c:dLbl>
              <c:idx val="2"/>
              <c:layout>
                <c:manualLayout>
                  <c:x val="1.544401544401572E-2"/>
                  <c:y val="3.54609929078014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363-4C56-A0BA-7EAD8C83C9B8}"/>
                </c:ext>
              </c:extLst>
            </c:dLbl>
            <c:dLbl>
              <c:idx val="6"/>
              <c:layout>
                <c:manualLayout>
                  <c:x val="1.250000136701677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363-4C56-A0BA-7EAD8C83C9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uk-UA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Лист1!$B$26:$H$26</c:f>
              <c:strCache>
                <c:ptCount val="7"/>
                <c:pt idx="0">
                  <c:v>Держзамовлення (0 грн.)</c:v>
                </c:pt>
                <c:pt idx="1">
                  <c:v>ДФФД (199,0 тис. грн.)</c:v>
                </c:pt>
                <c:pt idx="2">
                  <c:v>Міжнародні проекти 400,0 тис.грн.</c:v>
                </c:pt>
                <c:pt idx="3">
                  <c:v>Заключні звіти (150,0 тис.грн.)</c:v>
                </c:pt>
                <c:pt idx="4">
                  <c:v>Премія КМУ (0 грн.)</c:v>
                </c:pt>
                <c:pt idx="5">
                  <c:v>Нацнадбання (0 грн.)</c:v>
                </c:pt>
                <c:pt idx="6">
                  <c:v>Антарктида (49,5 тис.грн.)</c:v>
                </c:pt>
              </c:strCache>
            </c:strRef>
          </c:cat>
          <c:val>
            <c:numRef>
              <c:f>Лист1!$B$28:$H$28</c:f>
              <c:numCache>
                <c:formatCode>General</c:formatCode>
                <c:ptCount val="7"/>
                <c:pt idx="0">
                  <c:v>0</c:v>
                </c:pt>
                <c:pt idx="1">
                  <c:v>127</c:v>
                </c:pt>
                <c:pt idx="2">
                  <c:v>380</c:v>
                </c:pt>
                <c:pt idx="3">
                  <c:v>30</c:v>
                </c:pt>
                <c:pt idx="4">
                  <c:v>20</c:v>
                </c:pt>
                <c:pt idx="5">
                  <c:v>0</c:v>
                </c:pt>
                <c:pt idx="6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363-4C56-A0BA-7EAD8C83C9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1768320"/>
        <c:axId val="131769856"/>
      </c:barChart>
      <c:catAx>
        <c:axId val="1317683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lang="uk-UA" sz="1800"/>
            </a:pPr>
            <a:endParaRPr lang="ru-RU"/>
          </a:p>
        </c:txPr>
        <c:crossAx val="131769856"/>
        <c:crosses val="autoZero"/>
        <c:auto val="1"/>
        <c:lblAlgn val="ctr"/>
        <c:lblOffset val="100"/>
        <c:noMultiLvlLbl val="0"/>
      </c:catAx>
      <c:valAx>
        <c:axId val="1317698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uk-UA"/>
            </a:pPr>
            <a:endParaRPr lang="ru-RU"/>
          </a:p>
        </c:txPr>
        <c:crossAx val="131768320"/>
        <c:crosses val="autoZero"/>
        <c:crossBetween val="between"/>
        <c:majorUnit val="100"/>
      </c:valAx>
    </c:plotArea>
    <c:legend>
      <c:legendPos val="r"/>
      <c:layout>
        <c:manualLayout>
          <c:xMode val="edge"/>
          <c:yMode val="edge"/>
          <c:x val="0.89226387710672339"/>
          <c:y val="0.70057228063171206"/>
          <c:w val="8.6902787281582156E-2"/>
          <c:h val="9.8855365829012276E-2"/>
        </c:manualLayout>
      </c:layout>
      <c:overlay val="0"/>
      <c:txPr>
        <a:bodyPr/>
        <a:lstStyle/>
        <a:p>
          <a:pPr>
            <a:defRPr lang="uk-UA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2" tx1="lt1" bg2="dk1" tx2="lt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Лист3!$A$53</c:f>
              <c:strCache>
                <c:ptCount val="1"/>
                <c:pt idx="0">
                  <c:v>Кількість експертиз</c:v>
                </c:pt>
              </c:strCache>
            </c:strRef>
          </c:tx>
          <c:spPr>
            <a:ln w="57150">
              <a:solidFill>
                <a:schemeClr val="accent6"/>
              </a:solidFill>
            </a:ln>
          </c:spPr>
          <c:marker>
            <c:spPr>
              <a:solidFill>
                <a:schemeClr val="accent6"/>
              </a:solidFill>
            </c:spPr>
          </c:marker>
          <c:dPt>
            <c:idx val="4"/>
            <c:marker>
              <c:spPr>
                <a:solidFill>
                  <a:schemeClr val="accent6"/>
                </a:solidFill>
                <a:ln>
                  <a:solidFill>
                    <a:schemeClr val="accent6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993E-4F64-84F8-15373508FA30}"/>
              </c:ext>
            </c:extLst>
          </c:dPt>
          <c:dLbls>
            <c:dLbl>
              <c:idx val="0"/>
              <c:layout>
                <c:manualLayout>
                  <c:x val="1.1965812167134601E-2"/>
                  <c:y val="-1.47231724765554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93E-4F64-84F8-15373508FA30}"/>
                </c:ext>
              </c:extLst>
            </c:dLbl>
            <c:dLbl>
              <c:idx val="3"/>
              <c:layout>
                <c:manualLayout>
                  <c:x val="-6.025646174467441E-2"/>
                  <c:y val="-9.00076610733425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93E-4F64-84F8-15373508FA30}"/>
                </c:ext>
              </c:extLst>
            </c:dLbl>
            <c:dLbl>
              <c:idx val="4"/>
              <c:layout>
                <c:manualLayout>
                  <c:x val="-5.9829060835671919E-3"/>
                  <c:y val="-4.17156553502405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93E-4F64-84F8-15373508FA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uk-UA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Лист3!$B$52:$F$52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Лист3!$B$53:$F$53</c:f>
              <c:numCache>
                <c:formatCode>General</c:formatCode>
                <c:ptCount val="5"/>
                <c:pt idx="0">
                  <c:v>1126</c:v>
                </c:pt>
                <c:pt idx="1">
                  <c:v>1656</c:v>
                </c:pt>
                <c:pt idx="2">
                  <c:v>947</c:v>
                </c:pt>
                <c:pt idx="3">
                  <c:v>1253</c:v>
                </c:pt>
                <c:pt idx="4">
                  <c:v>1306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93E-4F64-84F8-15373508FA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1824640"/>
        <c:axId val="131826432"/>
      </c:lineChart>
      <c:catAx>
        <c:axId val="131824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uk-UA"/>
            </a:pPr>
            <a:endParaRPr lang="ru-RU"/>
          </a:p>
        </c:txPr>
        <c:crossAx val="131826432"/>
        <c:crosses val="autoZero"/>
        <c:auto val="1"/>
        <c:lblAlgn val="ctr"/>
        <c:lblOffset val="100"/>
        <c:noMultiLvlLbl val="0"/>
      </c:catAx>
      <c:valAx>
        <c:axId val="131826432"/>
        <c:scaling>
          <c:orientation val="minMax"/>
          <c:max val="1700"/>
          <c:min val="8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uk-UA"/>
            </a:pPr>
            <a:endParaRPr lang="ru-RU"/>
          </a:p>
        </c:txPr>
        <c:crossAx val="131824640"/>
        <c:crosses val="autoZero"/>
        <c:crossBetween val="between"/>
        <c:majorUnit val="100"/>
      </c:valAx>
    </c:plotArea>
    <c:plotVisOnly val="1"/>
    <c:dispBlanksAs val="gap"/>
    <c:showDLblsOverMax val="0"/>
  </c:chart>
  <c:txPr>
    <a:bodyPr/>
    <a:lstStyle/>
    <a:p>
      <a:pPr>
        <a:defRPr sz="2400"/>
      </a:pPr>
      <a:endParaRPr lang="ru-RU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noProof="0" smtClean="0"/>
              <a:t>Образец текста</a:t>
            </a:r>
          </a:p>
          <a:p>
            <a:pPr lvl="1"/>
            <a:r>
              <a:rPr lang="ru-RU" altLang="ru-RU" noProof="0" smtClean="0"/>
              <a:t>Второй уровень</a:t>
            </a:r>
          </a:p>
          <a:p>
            <a:pPr lvl="2"/>
            <a:r>
              <a:rPr lang="ru-RU" altLang="ru-RU" noProof="0" smtClean="0"/>
              <a:t>Третий уровень</a:t>
            </a:r>
          </a:p>
          <a:p>
            <a:pPr lvl="3"/>
            <a:r>
              <a:rPr lang="ru-RU" altLang="ru-RU" noProof="0" smtClean="0"/>
              <a:t>Четвертый уровень</a:t>
            </a:r>
          </a:p>
          <a:p>
            <a:pPr lvl="4"/>
            <a:r>
              <a:rPr lang="ru-RU" altLang="ru-RU" noProof="0" smtClean="0"/>
              <a:t>Пятый уровень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E174DFB-5799-4D48-8689-C406F3CD9F7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654149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830 w 5740"/>
                <a:gd name="T1" fmla="*/ 33 h 4316"/>
                <a:gd name="T2" fmla="*/ 0 w 5740"/>
                <a:gd name="T3" fmla="*/ 33 h 4316"/>
                <a:gd name="T4" fmla="*/ 0 w 5740"/>
                <a:gd name="T5" fmla="*/ 0 h 4316"/>
                <a:gd name="T6" fmla="*/ 5830 w 5740"/>
                <a:gd name="T7" fmla="*/ 0 h 4316"/>
                <a:gd name="T8" fmla="*/ 5830 w 5740"/>
                <a:gd name="T9" fmla="*/ 33 h 4316"/>
                <a:gd name="T10" fmla="*/ 5830 w 5740"/>
                <a:gd name="T11" fmla="*/ 33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14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14 w 382"/>
                  <a:gd name="T19" fmla="*/ 96 h 96"/>
                  <a:gd name="T20" fmla="*/ 268 w 382"/>
                  <a:gd name="T21" fmla="*/ 90 h 96"/>
                  <a:gd name="T22" fmla="*/ 316 w 382"/>
                  <a:gd name="T23" fmla="*/ 84 h 96"/>
                  <a:gd name="T24" fmla="*/ 357 w 382"/>
                  <a:gd name="T25" fmla="*/ 66 h 96"/>
                  <a:gd name="T26" fmla="*/ 387 w 382"/>
                  <a:gd name="T27" fmla="*/ 42 h 96"/>
                  <a:gd name="T28" fmla="*/ 381 w 382"/>
                  <a:gd name="T29" fmla="*/ 42 h 96"/>
                  <a:gd name="T30" fmla="*/ 351 w 382"/>
                  <a:gd name="T31" fmla="*/ 66 h 96"/>
                  <a:gd name="T32" fmla="*/ 310 w 382"/>
                  <a:gd name="T33" fmla="*/ 78 h 96"/>
                  <a:gd name="T34" fmla="*/ 268 w 382"/>
                  <a:gd name="T35" fmla="*/ 90 h 96"/>
                  <a:gd name="T36" fmla="*/ 214 w 382"/>
                  <a:gd name="T37" fmla="*/ 96 h 96"/>
                  <a:gd name="T38" fmla="*/ 214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24 w 185"/>
                  <a:gd name="T5" fmla="*/ 36 h 210"/>
                  <a:gd name="T6" fmla="*/ 160 w 185"/>
                  <a:gd name="T7" fmla="*/ 72 h 210"/>
                  <a:gd name="T8" fmla="*/ 166 w 185"/>
                  <a:gd name="T9" fmla="*/ 90 h 210"/>
                  <a:gd name="T10" fmla="*/ 172 w 185"/>
                  <a:gd name="T11" fmla="*/ 114 h 210"/>
                  <a:gd name="T12" fmla="*/ 166 w 185"/>
                  <a:gd name="T13" fmla="*/ 138 h 210"/>
                  <a:gd name="T14" fmla="*/ 154 w 185"/>
                  <a:gd name="T15" fmla="*/ 162 h 210"/>
                  <a:gd name="T16" fmla="*/ 124 w 185"/>
                  <a:gd name="T17" fmla="*/ 180 h 210"/>
                  <a:gd name="T18" fmla="*/ 90 w 185"/>
                  <a:gd name="T19" fmla="*/ 198 h 210"/>
                  <a:gd name="T20" fmla="*/ 101 w 185"/>
                  <a:gd name="T21" fmla="*/ 210 h 210"/>
                  <a:gd name="T22" fmla="*/ 136 w 185"/>
                  <a:gd name="T23" fmla="*/ 192 h 210"/>
                  <a:gd name="T24" fmla="*/ 166 w 185"/>
                  <a:gd name="T25" fmla="*/ 168 h 210"/>
                  <a:gd name="T26" fmla="*/ 184 w 185"/>
                  <a:gd name="T27" fmla="*/ 144 h 210"/>
                  <a:gd name="T28" fmla="*/ 190 w 185"/>
                  <a:gd name="T29" fmla="*/ 114 h 210"/>
                  <a:gd name="T30" fmla="*/ 184 w 185"/>
                  <a:gd name="T31" fmla="*/ 90 h 210"/>
                  <a:gd name="T32" fmla="*/ 178 w 185"/>
                  <a:gd name="T33" fmla="*/ 66 h 210"/>
                  <a:gd name="T34" fmla="*/ 160 w 185"/>
                  <a:gd name="T35" fmla="*/ 48 h 210"/>
                  <a:gd name="T36" fmla="*/ 136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uk-UA" sz="1800" smtClean="0"/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uk-UA" sz="1800" smtClean="0"/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uk-UA" sz="1800" smtClean="0"/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uk-UA" sz="1800" smtClean="0"/>
                </a:p>
              </p:txBody>
            </p:sp>
          </p:grpSp>
        </p:grpSp>
      </p:grpSp>
      <p:sp>
        <p:nvSpPr>
          <p:cNvPr id="9282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9283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8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C107A6-DF9E-4E67-BACD-4FE05A3E6CA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A692E-0CB0-44A3-985A-2001C7C9D06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9D1F57-E4CF-46B8-B4D1-93AAC765E74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605EA9-20DA-4773-ABEB-6EB2B340341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68306-5601-4DCE-AAC9-0762FED2923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A1089-36BD-450F-81D9-A18A1E67C91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452644-1D40-4D54-93A4-34A0EA069DD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FAA8F2-CED4-455C-973F-739D2DC7FB9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4740FD-8C6C-4BD4-A8B6-1420A282B7B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58C5AD-BA79-4F8B-AB51-EEAFEA20EA7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D937B0-8C54-4B74-8511-1DB16036171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DFE8E-40D3-400B-B815-D085572C884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ru-RU" sz="1800"/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830 w 5740"/>
                <a:gd name="T1" fmla="*/ 33 h 4316"/>
                <a:gd name="T2" fmla="*/ 0 w 5740"/>
                <a:gd name="T3" fmla="*/ 33 h 4316"/>
                <a:gd name="T4" fmla="*/ 0 w 5740"/>
                <a:gd name="T5" fmla="*/ 0 h 4316"/>
                <a:gd name="T6" fmla="*/ 5830 w 5740"/>
                <a:gd name="T7" fmla="*/ 0 h 4316"/>
                <a:gd name="T8" fmla="*/ 5830 w 5740"/>
                <a:gd name="T9" fmla="*/ 33 h 4316"/>
                <a:gd name="T10" fmla="*/ 5830 w 5740"/>
                <a:gd name="T11" fmla="*/ 33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8198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8199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8200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8201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8202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8203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8204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8205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8206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8207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8208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</p:grpSp>
        <p:grpSp>
          <p:nvGrpSpPr>
            <p:cNvPr id="1035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8210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8211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8212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8213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8214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8215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8216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8217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8218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8219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8220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8221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1079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80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24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8225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8226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1084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036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8229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8230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8231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8232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8233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8234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8235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1057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37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8238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8239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8240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8241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8242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8243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8244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  <p:sp>
            <p:nvSpPr>
              <p:cNvPr id="8245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 sz="1800"/>
              </a:p>
            </p:txBody>
          </p:sp>
        </p:grpSp>
        <p:grpSp>
          <p:nvGrpSpPr>
            <p:cNvPr id="1037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38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14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14 w 382"/>
                  <a:gd name="T19" fmla="*/ 96 h 96"/>
                  <a:gd name="T20" fmla="*/ 268 w 382"/>
                  <a:gd name="T21" fmla="*/ 90 h 96"/>
                  <a:gd name="T22" fmla="*/ 316 w 382"/>
                  <a:gd name="T23" fmla="*/ 84 h 96"/>
                  <a:gd name="T24" fmla="*/ 357 w 382"/>
                  <a:gd name="T25" fmla="*/ 66 h 96"/>
                  <a:gd name="T26" fmla="*/ 387 w 382"/>
                  <a:gd name="T27" fmla="*/ 42 h 96"/>
                  <a:gd name="T28" fmla="*/ 381 w 382"/>
                  <a:gd name="T29" fmla="*/ 42 h 96"/>
                  <a:gd name="T30" fmla="*/ 351 w 382"/>
                  <a:gd name="T31" fmla="*/ 66 h 96"/>
                  <a:gd name="T32" fmla="*/ 310 w 382"/>
                  <a:gd name="T33" fmla="*/ 78 h 96"/>
                  <a:gd name="T34" fmla="*/ 268 w 382"/>
                  <a:gd name="T35" fmla="*/ 90 h 96"/>
                  <a:gd name="T36" fmla="*/ 214 w 382"/>
                  <a:gd name="T37" fmla="*/ 96 h 96"/>
                  <a:gd name="T38" fmla="*/ 214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39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0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1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2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3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24 w 185"/>
                  <a:gd name="T5" fmla="*/ 36 h 210"/>
                  <a:gd name="T6" fmla="*/ 160 w 185"/>
                  <a:gd name="T7" fmla="*/ 72 h 210"/>
                  <a:gd name="T8" fmla="*/ 166 w 185"/>
                  <a:gd name="T9" fmla="*/ 90 h 210"/>
                  <a:gd name="T10" fmla="*/ 172 w 185"/>
                  <a:gd name="T11" fmla="*/ 114 h 210"/>
                  <a:gd name="T12" fmla="*/ 166 w 185"/>
                  <a:gd name="T13" fmla="*/ 138 h 210"/>
                  <a:gd name="T14" fmla="*/ 154 w 185"/>
                  <a:gd name="T15" fmla="*/ 162 h 210"/>
                  <a:gd name="T16" fmla="*/ 124 w 185"/>
                  <a:gd name="T17" fmla="*/ 180 h 210"/>
                  <a:gd name="T18" fmla="*/ 90 w 185"/>
                  <a:gd name="T19" fmla="*/ 198 h 210"/>
                  <a:gd name="T20" fmla="*/ 101 w 185"/>
                  <a:gd name="T21" fmla="*/ 210 h 210"/>
                  <a:gd name="T22" fmla="*/ 136 w 185"/>
                  <a:gd name="T23" fmla="*/ 192 h 210"/>
                  <a:gd name="T24" fmla="*/ 166 w 185"/>
                  <a:gd name="T25" fmla="*/ 168 h 210"/>
                  <a:gd name="T26" fmla="*/ 184 w 185"/>
                  <a:gd name="T27" fmla="*/ 144 h 210"/>
                  <a:gd name="T28" fmla="*/ 190 w 185"/>
                  <a:gd name="T29" fmla="*/ 114 h 210"/>
                  <a:gd name="T30" fmla="*/ 184 w 185"/>
                  <a:gd name="T31" fmla="*/ 90 h 210"/>
                  <a:gd name="T32" fmla="*/ 178 w 185"/>
                  <a:gd name="T33" fmla="*/ 66 h 210"/>
                  <a:gd name="T34" fmla="*/ 160 w 185"/>
                  <a:gd name="T35" fmla="*/ 48 h 210"/>
                  <a:gd name="T36" fmla="*/ 136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4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045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046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uk-UA" sz="1800" smtClean="0"/>
                </a:p>
              </p:txBody>
            </p:sp>
            <p:sp>
              <p:nvSpPr>
                <p:cNvPr id="1047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uk-UA" sz="1800" smtClean="0"/>
                </a:p>
              </p:txBody>
            </p:sp>
            <p:sp>
              <p:nvSpPr>
                <p:cNvPr id="1048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uk-UA" sz="1800" smtClean="0"/>
                </a:p>
              </p:txBody>
            </p:sp>
            <p:sp>
              <p:nvSpPr>
                <p:cNvPr id="1049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uk-UA" sz="1800" smtClean="0"/>
                </a:p>
              </p:txBody>
            </p:sp>
          </p:grpSp>
        </p:grpSp>
      </p:grpSp>
      <p:sp>
        <p:nvSpPr>
          <p:cNvPr id="8259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8260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261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262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263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B6F52777-5E21-4531-B7A6-60C0D619124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2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258888" y="1589088"/>
            <a:ext cx="6985000" cy="310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/>
            <a:r>
              <a:rPr lang="uk-UA" altLang="ru-RU" sz="2800" b="1"/>
              <a:t>НАУКОВА ДІЯЛЬНІСТЬ</a:t>
            </a:r>
          </a:p>
          <a:p>
            <a:pPr algn="ctr" eaLnBrk="1" hangingPunct="1"/>
            <a:r>
              <a:rPr lang="uk-UA" altLang="ru-RU" sz="2800" b="1"/>
              <a:t> </a:t>
            </a:r>
            <a:endParaRPr lang="ru-RU" altLang="ru-RU" sz="2800"/>
          </a:p>
          <a:p>
            <a:pPr algn="ctr" eaLnBrk="1" hangingPunct="1"/>
            <a:r>
              <a:rPr lang="uk-UA" altLang="ru-RU" sz="2800" b="1"/>
              <a:t>УКРАЇНСЬКОГО ІНСТИТУТУ НАУКОВО-ТЕХНІЧНОЇ ЕКСПЕРТИЗИ ТА ІНФОРМАЦІЇ </a:t>
            </a:r>
          </a:p>
          <a:p>
            <a:pPr algn="ctr" eaLnBrk="1" hangingPunct="1"/>
            <a:r>
              <a:rPr lang="uk-UA" altLang="ru-RU" sz="2800" b="1"/>
              <a:t>(УкрІНТЕІ) </a:t>
            </a:r>
          </a:p>
          <a:p>
            <a:pPr algn="ctr" eaLnBrk="1" hangingPunct="1"/>
            <a:r>
              <a:rPr lang="uk-UA" altLang="ru-RU" sz="2800" b="1"/>
              <a:t> у 20</a:t>
            </a:r>
            <a:r>
              <a:rPr lang="en-US" altLang="ru-RU" sz="2800" b="1"/>
              <a:t>1</a:t>
            </a:r>
            <a:r>
              <a:rPr lang="uk-UA" altLang="ru-RU" sz="2800" b="1"/>
              <a:t>6 р.</a:t>
            </a:r>
            <a:r>
              <a:rPr lang="uk-UA" altLang="ru-RU" sz="280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113"/>
            <a:ext cx="8229600" cy="9366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uk-UA" sz="2800" b="1" dirty="0" smtClean="0"/>
              <a:t>Основні результати наукових досліджень:</a:t>
            </a:r>
            <a:endParaRPr lang="ru-RU" sz="2800" b="1" dirty="0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59499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80975" indent="360363" eaLnBrk="1" hangingPunct="1">
              <a:lnSpc>
                <a:spcPct val="80000"/>
              </a:lnSpc>
              <a:spcAft>
                <a:spcPct val="20000"/>
              </a:spcAft>
              <a:buFont typeface="Wingdings" pitchFamily="2" charset="2"/>
              <a:buNone/>
              <a:tabLst>
                <a:tab pos="541338" algn="l"/>
                <a:tab pos="722313" algn="l"/>
              </a:tabLst>
              <a:defRPr/>
            </a:pPr>
            <a:r>
              <a:rPr lang="uk-UA" altLang="ru-RU" sz="2400" b="1" dirty="0" smtClean="0"/>
              <a:t>Підготовлено проекти аналітичних довідок:</a:t>
            </a:r>
          </a:p>
          <a:p>
            <a:pPr marL="180975" indent="360363" eaLnBrk="1" hangingPunct="1">
              <a:lnSpc>
                <a:spcPct val="80000"/>
              </a:lnSpc>
              <a:spcAft>
                <a:spcPct val="20000"/>
              </a:spcAft>
              <a:buFont typeface="Wingdings" pitchFamily="2" charset="2"/>
              <a:buNone/>
              <a:tabLst>
                <a:tab pos="541338" algn="l"/>
                <a:tab pos="722313" algn="l"/>
              </a:tabLst>
              <a:defRPr/>
            </a:pPr>
            <a:r>
              <a:rPr lang="uk-UA" altLang="ru-RU" sz="2400" dirty="0" smtClean="0"/>
              <a:t> </a:t>
            </a:r>
            <a:r>
              <a:rPr lang="en-US" altLang="ru-RU" sz="2400" b="1" dirty="0" smtClean="0"/>
              <a:t>-  </a:t>
            </a:r>
            <a:r>
              <a:rPr lang="uk-UA" altLang="ru-RU" sz="2400" b="1" dirty="0" smtClean="0"/>
              <a:t>«Стан розвитку науки і техніки, реалізації пріоритетних напрямів розвитку науки і техніки та результати наукової, науково-технічної, інноваційної діяльності та трансферу технологій у 2015 році»  </a:t>
            </a:r>
          </a:p>
          <a:p>
            <a:pPr marL="180975" indent="360363" eaLnBrk="1" hangingPunct="1">
              <a:lnSpc>
                <a:spcPct val="80000"/>
              </a:lnSpc>
              <a:spcAft>
                <a:spcPct val="20000"/>
              </a:spcAft>
              <a:buFont typeface="Wingdings" pitchFamily="2" charset="2"/>
              <a:buNone/>
              <a:tabLst>
                <a:tab pos="541338" algn="l"/>
                <a:tab pos="722313" algn="l"/>
              </a:tabLst>
              <a:defRPr/>
            </a:pPr>
            <a:endParaRPr lang="uk-UA" altLang="ru-RU" sz="2400" b="1" dirty="0" smtClean="0"/>
          </a:p>
          <a:p>
            <a:pPr marL="180975" indent="360363" eaLnBrk="1" hangingPunct="1">
              <a:lnSpc>
                <a:spcPct val="80000"/>
              </a:lnSpc>
              <a:buFont typeface="Wingdings" pitchFamily="2" charset="2"/>
              <a:buNone/>
              <a:tabLst>
                <a:tab pos="541338" algn="l"/>
                <a:tab pos="722313" algn="l"/>
              </a:tabLst>
              <a:defRPr/>
            </a:pPr>
            <a:r>
              <a:rPr lang="uk-UA" sz="2400" b="1" dirty="0" smtClean="0">
                <a:effectLst/>
              </a:rPr>
              <a:t> </a:t>
            </a:r>
            <a:r>
              <a:rPr lang="uk-UA" sz="2400" b="1" dirty="0" smtClean="0"/>
              <a:t>-  «Показники реалізації пріоритетних тематичних напрямів наукових досліджень і науково-технічних розробок в Україні та отримані результати у 2015 році»</a:t>
            </a:r>
            <a:endParaRPr lang="uk-UA" altLang="ru-RU" sz="2400" b="1" dirty="0" smtClean="0"/>
          </a:p>
          <a:p>
            <a:pPr marL="180975" indent="360363" eaLnBrk="1" hangingPunct="1">
              <a:lnSpc>
                <a:spcPct val="80000"/>
              </a:lnSpc>
              <a:buFont typeface="Wingdings" pitchFamily="2" charset="2"/>
              <a:buNone/>
              <a:tabLst>
                <a:tab pos="541338" algn="l"/>
                <a:tab pos="722313" algn="l"/>
              </a:tabLst>
              <a:defRPr/>
            </a:pPr>
            <a:r>
              <a:rPr lang="uk-UA" altLang="ru-RU" sz="2400" b="1" dirty="0" smtClean="0"/>
              <a:t>	</a:t>
            </a:r>
          </a:p>
          <a:p>
            <a:pPr marL="180975" indent="360363" eaLnBrk="1" hangingPunct="1">
              <a:lnSpc>
                <a:spcPct val="80000"/>
              </a:lnSpc>
              <a:spcBef>
                <a:spcPct val="0"/>
              </a:spcBef>
              <a:spcAft>
                <a:spcPct val="20000"/>
              </a:spcAft>
              <a:buFontTx/>
              <a:buNone/>
              <a:tabLst>
                <a:tab pos="541338" algn="l"/>
                <a:tab pos="722313" algn="l"/>
              </a:tabLst>
              <a:defRPr/>
            </a:pPr>
            <a:r>
              <a:rPr lang="uk-UA" sz="2400" b="1" dirty="0" smtClean="0"/>
              <a:t>- «Реалізація середньострокових пріоритетних напрямів інноваційної діяльності загальнодержавного рівня у 2015 р.» </a:t>
            </a:r>
          </a:p>
          <a:p>
            <a:pPr marL="180975" indent="360363" eaLnBrk="1" hangingPunct="1">
              <a:lnSpc>
                <a:spcPct val="80000"/>
              </a:lnSpc>
              <a:spcBef>
                <a:spcPct val="0"/>
              </a:spcBef>
              <a:spcAft>
                <a:spcPct val="20000"/>
              </a:spcAft>
              <a:buFontTx/>
              <a:buNone/>
              <a:tabLst>
                <a:tab pos="541338" algn="l"/>
                <a:tab pos="722313" algn="l"/>
              </a:tabLst>
              <a:defRPr/>
            </a:pPr>
            <a:endParaRPr lang="uk-UA" sz="2400" b="1" dirty="0" smtClean="0"/>
          </a:p>
          <a:p>
            <a:pPr marL="180975" indent="360363" eaLnBrk="1" hangingPunct="1">
              <a:lnSpc>
                <a:spcPct val="80000"/>
              </a:lnSpc>
              <a:spcBef>
                <a:spcPct val="0"/>
              </a:spcBef>
              <a:spcAft>
                <a:spcPct val="20000"/>
              </a:spcAft>
              <a:buFontTx/>
              <a:buNone/>
              <a:tabLst>
                <a:tab pos="541338" algn="l"/>
                <a:tab pos="722313" algn="l"/>
              </a:tabLst>
              <a:defRPr/>
            </a:pPr>
            <a:r>
              <a:rPr lang="uk-UA" sz="2400" b="1" dirty="0" smtClean="0"/>
              <a:t>- «Реалізація середньострокових пріоритетних напрямів інноваційної діяльності галузевого рівня та отримані результати у 2015 р.»</a:t>
            </a:r>
          </a:p>
          <a:p>
            <a:pPr marL="180975" indent="360363">
              <a:lnSpc>
                <a:spcPct val="80000"/>
              </a:lnSpc>
              <a:tabLst>
                <a:tab pos="541338" algn="l"/>
                <a:tab pos="722313" algn="l"/>
              </a:tabLst>
              <a:defRPr/>
            </a:pPr>
            <a:endParaRPr lang="uk-UA" sz="2400" b="1" dirty="0" smtClean="0"/>
          </a:p>
          <a:p>
            <a:pPr marL="180975" indent="360363">
              <a:lnSpc>
                <a:spcPct val="80000"/>
              </a:lnSpc>
              <a:buFont typeface="Wingdings" pitchFamily="2" charset="2"/>
              <a:buNone/>
              <a:tabLst>
                <a:tab pos="541338" algn="l"/>
                <a:tab pos="722313" algn="l"/>
              </a:tabLst>
              <a:defRPr/>
            </a:pPr>
            <a:endParaRPr lang="uk-UA" sz="2000" dirty="0" smtClean="0"/>
          </a:p>
          <a:p>
            <a:pPr marL="180975" indent="360363">
              <a:lnSpc>
                <a:spcPct val="80000"/>
              </a:lnSpc>
              <a:tabLst>
                <a:tab pos="541338" algn="l"/>
                <a:tab pos="722313" algn="l"/>
              </a:tabLst>
              <a:defRPr/>
            </a:pPr>
            <a:endParaRPr lang="ru-RU" sz="2000" dirty="0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92162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uk-UA" sz="2800" b="1" dirty="0" smtClean="0"/>
              <a:t>Основні результати наукових досліджень:</a:t>
            </a:r>
            <a:endParaRPr lang="ru-RU" sz="2800" b="1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908050"/>
            <a:ext cx="8856663" cy="5949950"/>
          </a:xfrm>
          <a:noFill/>
        </p:spPr>
        <p:txBody>
          <a:bodyPr/>
          <a:lstStyle/>
          <a:p>
            <a:pPr>
              <a:lnSpc>
                <a:spcPct val="80000"/>
              </a:lnSpc>
            </a:pPr>
            <a:endParaRPr lang="en-US" altLang="ru-RU" sz="2000" smtClean="0">
              <a:effectLst/>
            </a:endParaRPr>
          </a:p>
          <a:p>
            <a:pPr>
              <a:lnSpc>
                <a:spcPct val="80000"/>
              </a:lnSpc>
              <a:spcAft>
                <a:spcPct val="20000"/>
              </a:spcAft>
              <a:buFont typeface="Wingdings" pitchFamily="2" charset="2"/>
              <a:buNone/>
            </a:pPr>
            <a:r>
              <a:rPr lang="uk-UA" altLang="ru-RU" sz="2000" smtClean="0">
                <a:effectLst/>
              </a:rPr>
              <a:t>       </a:t>
            </a:r>
            <a:r>
              <a:rPr lang="uk-UA" altLang="ru-RU" sz="2000" b="1" smtClean="0">
                <a:effectLst/>
              </a:rPr>
              <a:t>Підготовлені:</a:t>
            </a:r>
            <a:endParaRPr lang="ru-RU" altLang="ru-RU" sz="2000" b="1" smtClean="0">
              <a:effectLst/>
            </a:endParaRPr>
          </a:p>
          <a:p>
            <a:pPr>
              <a:lnSpc>
                <a:spcPct val="80000"/>
              </a:lnSpc>
            </a:pPr>
            <a:r>
              <a:rPr lang="uk-UA" altLang="ru-RU" sz="2000" smtClean="0">
                <a:effectLst/>
              </a:rPr>
              <a:t>Аналітична довідка щодо результатів моніторингу стану впровадження у 2012 – 2015 рр. науково-технічної продукції, створеної у 2012 р. за кошти державного бюджету </a:t>
            </a:r>
            <a:endParaRPr lang="en-US" altLang="ru-RU" sz="2000" smtClean="0">
              <a:effectLst/>
            </a:endParaRPr>
          </a:p>
          <a:p>
            <a:pPr>
              <a:lnSpc>
                <a:spcPct val="80000"/>
              </a:lnSpc>
            </a:pPr>
            <a:endParaRPr lang="ru-RU" altLang="ru-RU" sz="2000" smtClean="0">
              <a:effectLst/>
            </a:endParaRPr>
          </a:p>
          <a:p>
            <a:pPr>
              <a:lnSpc>
                <a:spcPct val="80000"/>
              </a:lnSpc>
            </a:pPr>
            <a:r>
              <a:rPr lang="uk-UA" altLang="ru-RU" sz="2000" smtClean="0">
                <a:effectLst/>
              </a:rPr>
              <a:t>Аналітична довідка щодо реалізація середньострокових пріоритетних напрямів інноваційної діяльності в регіонах України у 2015 р.</a:t>
            </a:r>
            <a:endParaRPr lang="en-US" altLang="ru-RU" sz="2000" smtClean="0">
              <a:effectLst/>
            </a:endParaRPr>
          </a:p>
          <a:p>
            <a:pPr>
              <a:lnSpc>
                <a:spcPct val="80000"/>
              </a:lnSpc>
            </a:pPr>
            <a:endParaRPr lang="ru-RU" altLang="ru-RU" sz="2000" smtClean="0">
              <a:effectLst/>
            </a:endParaRPr>
          </a:p>
          <a:p>
            <a:pPr>
              <a:lnSpc>
                <a:spcPct val="80000"/>
              </a:lnSpc>
            </a:pPr>
            <a:r>
              <a:rPr lang="uk-UA" altLang="ru-RU" sz="2000" smtClean="0">
                <a:effectLst/>
              </a:rPr>
              <a:t>Методичні рекомендації щодо надання головними розпорядниками бюджетних коштів МОН України відомостей про основні результати наукової, науково-технічної, інноваційної діяльності та у сфері трансферу технологій у 2016 та 2017 рр. </a:t>
            </a:r>
            <a:endParaRPr lang="en-US" altLang="ru-RU" sz="2000" smtClean="0">
              <a:effectLst/>
            </a:endParaRPr>
          </a:p>
          <a:p>
            <a:pPr>
              <a:lnSpc>
                <a:spcPct val="80000"/>
              </a:lnSpc>
            </a:pPr>
            <a:endParaRPr lang="en-US" altLang="ru-RU" sz="2000" smtClean="0">
              <a:effectLst/>
            </a:endParaRPr>
          </a:p>
          <a:p>
            <a:pPr>
              <a:lnSpc>
                <a:spcPct val="80000"/>
              </a:lnSpc>
            </a:pPr>
            <a:r>
              <a:rPr lang="uk-UA" altLang="ru-RU" sz="2000" smtClean="0">
                <a:effectLst/>
              </a:rPr>
              <a:t>Наукова доповідь «Огляд наукових підходів до визначення суті та моделей інноваційної діяльності та трансферу технологій»</a:t>
            </a:r>
          </a:p>
          <a:p>
            <a:pPr>
              <a:lnSpc>
                <a:spcPct val="80000"/>
              </a:lnSpc>
            </a:pPr>
            <a:endParaRPr lang="uk-UA" altLang="ru-RU" sz="2000" smtClean="0">
              <a:effectLst/>
            </a:endParaRPr>
          </a:p>
          <a:p>
            <a:pPr>
              <a:lnSpc>
                <a:spcPct val="80000"/>
              </a:lnSpc>
            </a:pPr>
            <a:r>
              <a:rPr lang="uk-UA" altLang="ru-RU" sz="2000" smtClean="0">
                <a:effectLst/>
              </a:rPr>
              <a:t>Наукова доповідь «Досвід та методика проведення кон’юнктурних досліджень» </a:t>
            </a:r>
            <a:endParaRPr lang="ru-RU" altLang="ru-RU" sz="2000" smtClean="0">
              <a:effectLst/>
            </a:endParaRPr>
          </a:p>
          <a:p>
            <a:pPr>
              <a:lnSpc>
                <a:spcPct val="80000"/>
              </a:lnSpc>
            </a:pPr>
            <a:endParaRPr lang="uk-UA" altLang="ru-RU" sz="1600" smtClean="0">
              <a:effectLst/>
            </a:endParaRPr>
          </a:p>
          <a:p>
            <a:pPr>
              <a:lnSpc>
                <a:spcPct val="80000"/>
              </a:lnSpc>
            </a:pPr>
            <a:endParaRPr lang="uk-UA" altLang="ru-RU" sz="1600" smtClean="0">
              <a:effectLst/>
            </a:endParaRPr>
          </a:p>
          <a:p>
            <a:pPr>
              <a:lnSpc>
                <a:spcPct val="80000"/>
              </a:lnSpc>
            </a:pPr>
            <a:endParaRPr lang="ru-RU" altLang="ru-RU" sz="1600" smtClean="0">
              <a:effectLst/>
            </a:endParaRPr>
          </a:p>
          <a:p>
            <a:pPr>
              <a:lnSpc>
                <a:spcPct val="80000"/>
              </a:lnSpc>
            </a:pPr>
            <a:endParaRPr lang="ru-RU" altLang="ru-RU" sz="1600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1014412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uk-UA" sz="2800" b="1" dirty="0" smtClean="0"/>
              <a:t>Основні результати наукових досліджень:</a:t>
            </a:r>
            <a:endParaRPr lang="ru-RU" sz="2800" b="1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30300"/>
            <a:ext cx="8569325" cy="5727700"/>
          </a:xfrm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uk-UA" altLang="ru-RU" sz="2000" b="1" smtClean="0">
                <a:effectLst/>
              </a:rPr>
              <a:t>Підготовлені матеріали для формування нового переліку середньострокових пріоритетних напрямів інноваційної діяльності загальнодержавного рівня (</a:t>
            </a:r>
            <a:r>
              <a:rPr lang="uk-UA" altLang="ru-RU" sz="2000" b="1" i="1" smtClean="0">
                <a:effectLst/>
              </a:rPr>
              <a:t>затверджені постановою КМУ від 28.12.2016 №1056</a:t>
            </a:r>
            <a:r>
              <a:rPr lang="uk-UA" altLang="ru-RU" sz="2000" b="1" smtClean="0">
                <a:effectLst/>
              </a:rPr>
              <a:t>):</a:t>
            </a:r>
          </a:p>
          <a:p>
            <a:pPr>
              <a:buFont typeface="Wingdings" pitchFamily="2" charset="2"/>
              <a:buNone/>
            </a:pPr>
            <a:endParaRPr lang="ru-RU" altLang="ru-RU" sz="2000" b="1" smtClean="0">
              <a:effectLst/>
            </a:endParaRPr>
          </a:p>
          <a:p>
            <a:r>
              <a:rPr lang="uk-UA" altLang="ru-RU" sz="2000" smtClean="0">
                <a:effectLst/>
              </a:rPr>
              <a:t>Методичні рекомендації щодо визначення та уточнення пріоритетних напрямів інноваційної діяльності;</a:t>
            </a:r>
          </a:p>
          <a:p>
            <a:endParaRPr lang="uk-UA" altLang="ru-RU" sz="2000" smtClean="0">
              <a:effectLst/>
            </a:endParaRPr>
          </a:p>
          <a:p>
            <a:r>
              <a:rPr lang="uk-UA" altLang="ru-RU" sz="2000" smtClean="0">
                <a:effectLst/>
              </a:rPr>
              <a:t>Інформаційні довідки щодо обґрунтування переліку нових середньострокових пріоритетних напрямів інноваційної діяльності загальнодержавного та галузевого рівнів;</a:t>
            </a:r>
          </a:p>
          <a:p>
            <a:endParaRPr lang="ru-RU" altLang="ru-RU" sz="2000" smtClean="0">
              <a:effectLst/>
            </a:endParaRPr>
          </a:p>
          <a:p>
            <a:r>
              <a:rPr lang="uk-UA" altLang="ru-RU" sz="2000" smtClean="0">
                <a:effectLst/>
              </a:rPr>
              <a:t>Інформаційна довідка щодо пріоритетних напрямів науково-технічної та інноваційної діяльності в США та країнах ЄС</a:t>
            </a:r>
            <a:endParaRPr lang="ru-RU" altLang="ru-RU" sz="2000" smtClean="0">
              <a:effectLst/>
            </a:endParaRPr>
          </a:p>
          <a:p>
            <a:pPr>
              <a:buFont typeface="Wingdings" pitchFamily="2" charset="2"/>
              <a:buNone/>
            </a:pPr>
            <a:endParaRPr lang="ru-RU" altLang="ru-RU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11525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uk-UA" sz="3200" b="1" dirty="0" smtClean="0"/>
              <a:t>Основні результати наукових досліджень:</a:t>
            </a:r>
            <a:endParaRPr lang="ru-RU" sz="3200" b="1" dirty="0" smtClean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29600" cy="42100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Aft>
                <a:spcPct val="20000"/>
              </a:spcAft>
              <a:buFont typeface="Wingdings" pitchFamily="2" charset="2"/>
              <a:buNone/>
              <a:defRPr/>
            </a:pPr>
            <a:r>
              <a:rPr lang="uk-UA" sz="2400" b="1" dirty="0" smtClean="0"/>
              <a:t>Розроблено та затверджено </a:t>
            </a:r>
            <a:r>
              <a:rPr lang="uk-UA" altLang="ru-RU" sz="2400" b="1" dirty="0" smtClean="0"/>
              <a:t>4 державних стандарти:   </a:t>
            </a:r>
          </a:p>
          <a:p>
            <a:pPr eaLnBrk="1" hangingPunct="1">
              <a:buFontTx/>
              <a:buChar char="-"/>
              <a:defRPr/>
            </a:pPr>
            <a:r>
              <a:rPr lang="ru-RU" sz="2400" b="1" dirty="0" smtClean="0"/>
              <a:t>ДСТУ 3008:2015, </a:t>
            </a:r>
          </a:p>
          <a:p>
            <a:pPr eaLnBrk="1" hangingPunct="1">
              <a:buFontTx/>
              <a:buChar char="-"/>
              <a:defRPr/>
            </a:pPr>
            <a:r>
              <a:rPr lang="uk-UA" sz="2400" b="1" dirty="0" smtClean="0"/>
              <a:t>ДСТУ ISO 2789:2016  (ISO 2789:2013, IDT), </a:t>
            </a:r>
          </a:p>
          <a:p>
            <a:pPr eaLnBrk="1" hangingPunct="1">
              <a:buFontTx/>
              <a:buChar char="-"/>
              <a:defRPr/>
            </a:pPr>
            <a:r>
              <a:rPr lang="uk-UA" sz="2400" b="1" dirty="0" smtClean="0"/>
              <a:t>ДСТУ ISO 16439:2016  (ISO 16439:2014, IDT), </a:t>
            </a:r>
          </a:p>
          <a:p>
            <a:pPr eaLnBrk="1" hangingPunct="1">
              <a:buFontTx/>
              <a:buChar char="-"/>
              <a:defRPr/>
            </a:pPr>
            <a:r>
              <a:rPr lang="ru-RU" sz="2400" b="1" dirty="0" smtClean="0"/>
              <a:t>ДСТУ ISO 11620:2016 (ISO 11620:2014, IDT)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b="1" i="1" dirty="0" smtClean="0"/>
              <a:t>(Н</a:t>
            </a:r>
            <a:r>
              <a:rPr lang="uk-UA" sz="2400" b="1" i="1" dirty="0" err="1" smtClean="0"/>
              <a:t>аказ</a:t>
            </a:r>
            <a:r>
              <a:rPr lang="uk-UA" sz="2400" b="1" i="1" dirty="0" smtClean="0"/>
              <a:t> ДП "</a:t>
            </a:r>
            <a:r>
              <a:rPr lang="uk-UA" sz="2400" b="1" i="1" dirty="0" err="1" smtClean="0"/>
              <a:t>УкрНДНЦ</a:t>
            </a:r>
            <a:r>
              <a:rPr lang="uk-UA" sz="2400" b="1" i="1" dirty="0" smtClean="0"/>
              <a:t>" від 22.09.2016 №244)</a:t>
            </a:r>
            <a:endParaRPr lang="uk-UA" altLang="ru-RU" sz="2400" b="1" i="1" dirty="0" smtClean="0"/>
          </a:p>
          <a:p>
            <a:pPr>
              <a:buFont typeface="Wingdings" pitchFamily="2" charset="2"/>
              <a:buNone/>
              <a:defRPr/>
            </a:pPr>
            <a:r>
              <a:rPr lang="uk-UA" altLang="ru-RU" dirty="0" smtClean="0"/>
              <a:t>        </a:t>
            </a:r>
            <a:endParaRPr lang="en-US" altLang="ru-RU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uk-UA" b="1" dirty="0" smtClean="0">
                <a:effectLst/>
              </a:rPr>
              <a:t> </a:t>
            </a:r>
            <a:endParaRPr lang="uk-UA" altLang="ru-RU" b="1" dirty="0" smtClean="0">
              <a:effectLst/>
              <a:latin typeface="Times New Roman" panose="02020603050405020304" pitchFamily="18" charset="0"/>
            </a:endParaRPr>
          </a:p>
          <a:p>
            <a:pPr>
              <a:defRPr/>
            </a:pPr>
            <a:endParaRPr lang="ru-RU" dirty="0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8229600" cy="738187"/>
          </a:xfrm>
        </p:spPr>
        <p:txBody>
          <a:bodyPr/>
          <a:lstStyle/>
          <a:p>
            <a:pPr eaLnBrk="1" hangingPunct="1">
              <a:defRPr/>
            </a:pPr>
            <a:r>
              <a:rPr lang="uk-UA" sz="2400" b="1" dirty="0" smtClean="0"/>
              <a:t>Результати </a:t>
            </a:r>
            <a:r>
              <a:rPr lang="en-US" sz="2400" b="1" dirty="0" smtClean="0"/>
              <a:t>2016 </a:t>
            </a:r>
            <a:r>
              <a:rPr lang="ru-RU" sz="2400" b="1" dirty="0" smtClean="0"/>
              <a:t>р.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uk-UA" sz="2400" b="1" dirty="0" smtClean="0"/>
              <a:t>Забезпечення державної реєстрації </a:t>
            </a:r>
            <a:br>
              <a:rPr lang="uk-UA" sz="2400" b="1" dirty="0" smtClean="0"/>
            </a:br>
            <a:r>
              <a:rPr lang="uk-UA" sz="2400" b="1" dirty="0" smtClean="0"/>
              <a:t>НДДКР і дисертацій</a:t>
            </a:r>
            <a:r>
              <a:rPr lang="uk-UA" sz="4000" b="1" dirty="0" smtClean="0"/>
              <a:t/>
            </a:r>
            <a:br>
              <a:rPr lang="uk-UA" sz="4000" b="1" dirty="0" smtClean="0"/>
            </a:br>
            <a:endParaRPr lang="ru-RU" sz="2400" b="1" dirty="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412875"/>
            <a:ext cx="8785225" cy="5445125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spcAft>
                <a:spcPts val="600"/>
              </a:spcAft>
              <a:defRPr/>
            </a:pPr>
            <a:r>
              <a:rPr lang="uk-UA" altLang="ru-RU" sz="2000" b="1" smtClean="0"/>
              <a:t>Розроблено ПЗ та БД по новітнім завершеним технологіям України згідно нового Порядку;</a:t>
            </a:r>
          </a:p>
          <a:p>
            <a:pPr marL="609600" indent="-609600" algn="just">
              <a:lnSpc>
                <a:spcPct val="80000"/>
              </a:lnSpc>
              <a:defRPr/>
            </a:pPr>
            <a:r>
              <a:rPr lang="uk-UA" altLang="ru-RU" sz="2000" b="1" smtClean="0"/>
              <a:t>Створена Інтернет-версія ПЗ та БД «Технології України» на базі Веб-серверу УкрІНТЕІ для надання доступу до інформації по технологіям через мережу Інтернет.</a:t>
            </a:r>
          </a:p>
          <a:p>
            <a:pPr marL="609600" indent="-609600" algn="just">
              <a:lnSpc>
                <a:spcPct val="80000"/>
              </a:lnSpc>
              <a:defRPr/>
            </a:pPr>
            <a:endParaRPr lang="uk-UA" altLang="ru-RU" sz="2000" b="1" smtClean="0"/>
          </a:p>
          <a:p>
            <a:pPr marL="609600" indent="-609600">
              <a:lnSpc>
                <a:spcPct val="80000"/>
              </a:lnSpc>
              <a:defRPr/>
            </a:pPr>
            <a:r>
              <a:rPr lang="uk-UA" altLang="ru-RU" sz="2000" b="1" smtClean="0"/>
              <a:t>Проведена модернізація Веб-сайту інституту.</a:t>
            </a:r>
          </a:p>
          <a:p>
            <a:pPr marL="609600" indent="-609600">
              <a:lnSpc>
                <a:spcPct val="80000"/>
              </a:lnSpc>
              <a:defRPr/>
            </a:pPr>
            <a:endParaRPr lang="uk-UA" altLang="ru-RU" sz="2000" b="1" smtClean="0"/>
          </a:p>
          <a:p>
            <a:pPr marL="609600" indent="-609600">
              <a:lnSpc>
                <a:spcPct val="80000"/>
              </a:lnSpc>
              <a:defRPr/>
            </a:pPr>
            <a:r>
              <a:rPr lang="uk-UA" altLang="ru-RU" sz="2000" b="1" smtClean="0"/>
              <a:t>Збільшено контент системи БД та автоматизованого інформаційного фонду ЄДАС НДДКР України</a:t>
            </a:r>
            <a:r>
              <a:rPr lang="uk-UA" altLang="ru-RU" sz="2000" smtClean="0"/>
              <a:t>: 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altLang="ru-RU" sz="2000" smtClean="0"/>
              <a:t>	- поповнено на </a:t>
            </a:r>
            <a:r>
              <a:rPr lang="uk-UA" altLang="ru-RU" sz="2000" b="1" smtClean="0"/>
              <a:t>29 833</a:t>
            </a:r>
            <a:r>
              <a:rPr lang="uk-UA" altLang="ru-RU" sz="2000" smtClean="0"/>
              <a:t> реєстраційно-облікових  документи. 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altLang="ru-RU" sz="2000" smtClean="0"/>
              <a:t>	- зареєстровано та внесено в БД та автоматизований інформаційний фонд  </a:t>
            </a:r>
            <a:r>
              <a:rPr lang="uk-UA" altLang="ru-RU" sz="2000" b="1" smtClean="0"/>
              <a:t>7 102</a:t>
            </a:r>
            <a:r>
              <a:rPr lang="uk-UA" altLang="ru-RU" sz="2000" smtClean="0"/>
              <a:t> повних текстів наукових звітів та </a:t>
            </a:r>
            <a:r>
              <a:rPr lang="uk-UA" altLang="ru-RU" sz="2000" b="1" smtClean="0"/>
              <a:t>6 966</a:t>
            </a:r>
            <a:r>
              <a:rPr lang="uk-UA" altLang="ru-RU" sz="2000" smtClean="0"/>
              <a:t> дисертацій.</a:t>
            </a:r>
          </a:p>
          <a:p>
            <a:pPr marL="609600" indent="-609600">
              <a:lnSpc>
                <a:spcPct val="80000"/>
              </a:lnSpc>
              <a:defRPr/>
            </a:pPr>
            <a:endParaRPr lang="uk-UA" altLang="ru-RU" sz="2000" smtClean="0"/>
          </a:p>
          <a:p>
            <a:pPr marL="609600" indent="-609600">
              <a:lnSpc>
                <a:spcPct val="80000"/>
              </a:lnSpc>
              <a:defRPr/>
            </a:pPr>
            <a:r>
              <a:rPr lang="uk-UA" altLang="ru-RU" sz="2000" b="1" smtClean="0"/>
              <a:t>По результатам державної реєстрації НДДКР видано:</a:t>
            </a:r>
          </a:p>
          <a:p>
            <a:pPr marL="609600" indent="-609600">
              <a:lnSpc>
                <a:spcPct val="80000"/>
              </a:lnSpc>
              <a:defRPr/>
            </a:pPr>
            <a:r>
              <a:rPr lang="uk-UA" altLang="ru-RU" sz="2000" b="1" smtClean="0"/>
              <a:t>Збірник рефератів дисертацій НДР та ДКР  № 1-6.</a:t>
            </a:r>
          </a:p>
          <a:p>
            <a:pPr marL="609600" indent="-609600">
              <a:lnSpc>
                <a:spcPct val="80000"/>
              </a:lnSpc>
              <a:defRPr/>
            </a:pPr>
            <a:r>
              <a:rPr lang="uk-UA" altLang="ru-RU" sz="2000" b="1" smtClean="0"/>
              <a:t>Бюлетень реєстрації НДР та ДКР № 1-12.</a:t>
            </a:r>
            <a:r>
              <a:rPr lang="uk-UA" altLang="ru-RU" sz="2000" b="1" smtClean="0">
                <a:effectLst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uk-UA" altLang="ru-RU" sz="1200"/>
          </a:p>
        </p:txBody>
      </p:sp>
      <p:pic>
        <p:nvPicPr>
          <p:cNvPr id="20483" name="Picture 8" descr="График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404813"/>
            <a:ext cx="8331200" cy="5976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uk-UA" altLang="ru-RU" sz="2800" b="1" smtClean="0">
                <a:effectLst/>
              </a:rPr>
              <a:t>У 2016 р. УкрІНТЕІ виконано 4 го</a:t>
            </a:r>
            <a:r>
              <a:rPr lang="en-US" altLang="ru-RU" sz="2800" b="1" smtClean="0">
                <a:effectLst/>
              </a:rPr>
              <a:t>c</a:t>
            </a:r>
            <a:r>
              <a:rPr lang="uk-UA" altLang="ru-RU" sz="2800" b="1" smtClean="0">
                <a:effectLst/>
              </a:rPr>
              <a:t>пдоговірні теми на замовлення МОН України:</a:t>
            </a:r>
            <a:r>
              <a:rPr lang="uk-UA" altLang="ru-RU" sz="2800" smtClean="0">
                <a:effectLst/>
              </a:rPr>
              <a:t/>
            </a:r>
            <a:br>
              <a:rPr lang="uk-UA" altLang="ru-RU" sz="2800" smtClean="0">
                <a:effectLst/>
              </a:rPr>
            </a:br>
            <a:endParaRPr lang="ru-RU" altLang="ru-RU" sz="2800" smtClean="0">
              <a:effectLst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96975"/>
            <a:ext cx="8713788" cy="5545138"/>
          </a:xfrm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uk-UA" altLang="ru-RU" sz="2000" smtClean="0">
                <a:effectLst/>
              </a:rPr>
              <a:t>“Проведення експертизи конкурсних проектів Державного фонду фундаментальних досліджень</a:t>
            </a:r>
          </a:p>
          <a:p>
            <a:pPr>
              <a:lnSpc>
                <a:spcPct val="80000"/>
              </a:lnSpc>
            </a:pPr>
            <a:endParaRPr lang="uk-UA" altLang="ru-RU" sz="2000" smtClean="0">
              <a:effectLst/>
            </a:endParaRPr>
          </a:p>
          <a:p>
            <a:pPr>
              <a:lnSpc>
                <a:spcPct val="80000"/>
              </a:lnSpc>
            </a:pPr>
            <a:r>
              <a:rPr lang="uk-UA" altLang="ru-RU" sz="2000" smtClean="0">
                <a:effectLst/>
              </a:rPr>
              <a:t>“Організація та проведення державної наукової та науково-технічної експертизи запитів (заявок) для реалізації науково-дослідних проектів та звітів про їх виконання”</a:t>
            </a:r>
          </a:p>
          <a:p>
            <a:pPr>
              <a:lnSpc>
                <a:spcPct val="80000"/>
              </a:lnSpc>
            </a:pPr>
            <a:endParaRPr lang="uk-UA" altLang="ru-RU" sz="2000" smtClean="0">
              <a:effectLst/>
            </a:endParaRPr>
          </a:p>
          <a:p>
            <a:pPr>
              <a:lnSpc>
                <a:spcPct val="80000"/>
              </a:lnSpc>
            </a:pPr>
            <a:r>
              <a:rPr lang="uk-UA" altLang="ru-RU" sz="2000" smtClean="0">
                <a:effectLst/>
              </a:rPr>
              <a:t>“Виконання робіт (надання послуг), пов’язаних з організацією, проведенням</a:t>
            </a:r>
            <a:r>
              <a:rPr lang="ru-RU" altLang="ru-RU" sz="2000" smtClean="0">
                <a:effectLst/>
              </a:rPr>
              <a:t> </a:t>
            </a:r>
            <a:r>
              <a:rPr lang="uk-UA" altLang="ru-RU" sz="2000" smtClean="0">
                <a:effectLst/>
              </a:rPr>
              <a:t>та участю представників української сторони у засіданнях спільних комісій з</a:t>
            </a:r>
            <a:r>
              <a:rPr lang="ru-RU" altLang="ru-RU" sz="2000" smtClean="0">
                <a:effectLst/>
              </a:rPr>
              <a:t> </a:t>
            </a:r>
            <a:r>
              <a:rPr lang="uk-UA" altLang="ru-RU" sz="2000" smtClean="0">
                <a:effectLst/>
              </a:rPr>
              <a:t>науково-технічного співробітництва на</a:t>
            </a:r>
            <a:r>
              <a:rPr lang="ru-RU" altLang="ru-RU" sz="2000" smtClean="0">
                <a:effectLst/>
              </a:rPr>
              <a:t> </a:t>
            </a:r>
            <a:r>
              <a:rPr lang="uk-UA" altLang="ru-RU" sz="2000" smtClean="0">
                <a:effectLst/>
              </a:rPr>
              <a:t>території України та за її межами і</a:t>
            </a:r>
            <a:r>
              <a:rPr lang="ru-RU" altLang="ru-RU" sz="2000" smtClean="0">
                <a:effectLst/>
              </a:rPr>
              <a:t> </a:t>
            </a:r>
            <a:r>
              <a:rPr lang="uk-UA" altLang="ru-RU" sz="2000" smtClean="0">
                <a:effectLst/>
              </a:rPr>
              <a:t>забезпеченням проведення організаційних заходів з</a:t>
            </a:r>
            <a:r>
              <a:rPr lang="ru-RU" altLang="ru-RU" sz="2000" smtClean="0">
                <a:effectLst/>
              </a:rPr>
              <a:t> </a:t>
            </a:r>
            <a:r>
              <a:rPr lang="uk-UA" altLang="ru-RU" sz="2000" smtClean="0">
                <a:effectLst/>
              </a:rPr>
              <a:t>виконання зобов’язань України у сфері міжнародного науково-технічного співробітництва у</a:t>
            </a:r>
            <a:r>
              <a:rPr lang="ru-RU" altLang="ru-RU" sz="2000" smtClean="0">
                <a:effectLst/>
              </a:rPr>
              <a:t> </a:t>
            </a:r>
            <a:r>
              <a:rPr lang="uk-UA" altLang="ru-RU" sz="2000" smtClean="0">
                <a:effectLst/>
              </a:rPr>
              <a:t>2016</a:t>
            </a:r>
            <a:r>
              <a:rPr lang="ru-RU" altLang="ru-RU" sz="2000" smtClean="0">
                <a:effectLst/>
              </a:rPr>
              <a:t> </a:t>
            </a:r>
            <a:r>
              <a:rPr lang="uk-UA" altLang="ru-RU" sz="2000" smtClean="0">
                <a:effectLst/>
              </a:rPr>
              <a:t>році”</a:t>
            </a:r>
          </a:p>
          <a:p>
            <a:pPr>
              <a:lnSpc>
                <a:spcPct val="80000"/>
              </a:lnSpc>
            </a:pPr>
            <a:endParaRPr lang="uk-UA" altLang="ru-RU" sz="2000" smtClean="0">
              <a:effectLst/>
            </a:endParaRPr>
          </a:p>
          <a:p>
            <a:pPr>
              <a:lnSpc>
                <a:spcPct val="80000"/>
              </a:lnSpc>
            </a:pPr>
            <a:r>
              <a:rPr lang="uk-UA" altLang="ru-RU" sz="2000" smtClean="0">
                <a:effectLst/>
              </a:rPr>
              <a:t>Організація та проведення державної наукової і науково-технічної експертизи заключних звітів про науково-технічні роботи за державним замовленням на науково-технічні (експериментальні) розробки та науково-технічну продукцію за договорами виконання яких завершилось у 2016 році)</a:t>
            </a:r>
            <a:endParaRPr lang="ru-RU" altLang="ru-RU" sz="2000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0" y="0"/>
          <a:ext cx="9143999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19100" y="265113"/>
            <a:ext cx="8401050" cy="9540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uk-UA" sz="2800" b="1" dirty="0">
                <a:solidFill>
                  <a:srgbClr val="FFFFFF"/>
                </a:solidFill>
                <a:latin typeface="+mn-lt"/>
              </a:rPr>
              <a:t>Кількість об'єктів експертизи </a:t>
            </a:r>
          </a:p>
          <a:p>
            <a:pPr algn="ctr" eaLnBrk="1" hangingPunct="1"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uk-UA" sz="2800" b="1" dirty="0">
                <a:solidFill>
                  <a:srgbClr val="FFFFFF"/>
                </a:solidFill>
                <a:latin typeface="+mn-lt"/>
              </a:rPr>
              <a:t>(проекти, звіти, запити тощо)</a:t>
            </a: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290286" y="1349829"/>
          <a:ext cx="8490857" cy="51755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774700"/>
          </a:xfrm>
        </p:spPr>
        <p:txBody>
          <a:bodyPr/>
          <a:lstStyle/>
          <a:p>
            <a:pPr eaLnBrk="1" hangingPunct="1">
              <a:defRPr/>
            </a:pPr>
            <a:r>
              <a:rPr lang="uk-UA" sz="2800" b="1" smtClean="0"/>
              <a:t>Міжнародна діяльність</a:t>
            </a:r>
            <a:endParaRPr lang="ru-RU" sz="2800" b="1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765175"/>
            <a:ext cx="8229600" cy="590391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uk-UA" altLang="ru-RU" sz="3600" b="1" dirty="0" smtClean="0"/>
              <a:t>Поширення НТІ України у світовому просторі </a:t>
            </a:r>
            <a:endParaRPr lang="en-US" altLang="ru-RU" sz="3600" b="1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endParaRPr lang="uk-UA" altLang="ru-RU" sz="3600" b="1" dirty="0" smtClean="0"/>
          </a:p>
          <a:p>
            <a:pPr algn="ctr"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uk-UA" altLang="ru-RU" sz="2000" b="1" dirty="0" smtClean="0"/>
              <a:t>	</a:t>
            </a:r>
            <a:r>
              <a:rPr lang="uk-UA" altLang="ru-RU" sz="2400" b="1" i="1" dirty="0" smtClean="0">
                <a:effectLst/>
              </a:rPr>
              <a:t>Засобами  АСФІМІР </a:t>
            </a:r>
            <a:r>
              <a:rPr lang="uk-UA" altLang="ru-RU" sz="2400" b="1" i="1" dirty="0" err="1" smtClean="0">
                <a:effectLst/>
              </a:rPr>
              <a:t>УкрІНТЕІ</a:t>
            </a:r>
            <a:r>
              <a:rPr lang="uk-UA" altLang="ru-RU" sz="2400" b="1" i="1" dirty="0" smtClean="0">
                <a:effectLst/>
              </a:rPr>
              <a:t> </a:t>
            </a:r>
          </a:p>
          <a:p>
            <a:pPr algn="ctr"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uk-UA" altLang="ru-RU" sz="2400" b="1" i="1" dirty="0" smtClean="0">
                <a:effectLst/>
              </a:rPr>
              <a:t>підтримує науково-технічне співробітництво з Азербайджаном, Білорусією, Грузією, Казахстаном, Китаєм та Молдовою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uk-UA" altLang="ru-RU" sz="2400" dirty="0" smtClean="0">
                <a:effectLst/>
              </a:rPr>
              <a:t>       </a:t>
            </a:r>
            <a:endParaRPr lang="uk-UA" altLang="ru-RU" sz="2400" b="1" dirty="0" smtClean="0">
              <a:effectLst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uk-UA" altLang="ru-RU" b="1" dirty="0" smtClean="0">
                <a:effectLst/>
              </a:rPr>
              <a:t>       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uk-UA" altLang="ru-RU" dirty="0" smtClean="0">
              <a:effectLst/>
            </a:endParaRPr>
          </a:p>
          <a:p>
            <a:pPr eaLnBrk="1" hangingPunct="1">
              <a:defRPr/>
            </a:pPr>
            <a:endParaRPr lang="ru-RU" altLang="ru-RU" dirty="0" smtClean="0">
              <a:effectLst/>
            </a:endParaRPr>
          </a:p>
          <a:p>
            <a:pPr eaLnBrk="1" hangingPunct="1">
              <a:buFontTx/>
              <a:buChar char="-"/>
              <a:defRPr/>
            </a:pPr>
            <a:endParaRPr lang="ru-RU" altLang="ru-RU" dirty="0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98437"/>
          </a:xfrm>
          <a:noFill/>
        </p:spPr>
        <p:txBody>
          <a:bodyPr/>
          <a:lstStyle/>
          <a:p>
            <a:endParaRPr lang="ru-RU" altLang="ru-RU" sz="4000" smtClean="0">
              <a:effectLst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20713"/>
            <a:ext cx="8229600" cy="5505450"/>
          </a:xfrm>
          <a:noFill/>
        </p:spPr>
        <p:txBody>
          <a:bodyPr/>
          <a:lstStyle/>
          <a:p>
            <a:pPr algn="ctr"/>
            <a:r>
              <a:rPr lang="uk-UA" altLang="ru-RU" smtClean="0">
                <a:effectLst/>
              </a:rPr>
              <a:t>Державна наукова установа «</a:t>
            </a:r>
            <a:r>
              <a:rPr lang="uk-UA" altLang="ru-RU" b="1" u="sng" smtClean="0">
                <a:effectLst/>
              </a:rPr>
              <a:t>Український інститут науково</a:t>
            </a:r>
            <a:r>
              <a:rPr lang="en-US" altLang="ru-RU" b="1" u="sng" smtClean="0">
                <a:effectLst/>
              </a:rPr>
              <a:t>-</a:t>
            </a:r>
            <a:r>
              <a:rPr lang="uk-UA" altLang="ru-RU" b="1" u="sng" smtClean="0">
                <a:effectLst/>
              </a:rPr>
              <a:t>технічної експертизи та інформації</a:t>
            </a:r>
            <a:r>
              <a:rPr lang="uk-UA" altLang="ru-RU" smtClean="0">
                <a:effectLst/>
              </a:rPr>
              <a:t>» створена  шляхом злиття «Українського інституту науково-технічної і економічної інформації» та Державної наукової установи «Державний інститут науково-технічної та інноваційної експертизи» </a:t>
            </a:r>
          </a:p>
          <a:p>
            <a:pPr algn="ctr"/>
            <a:r>
              <a:rPr lang="uk-UA" altLang="ru-RU" sz="2800" smtClean="0">
                <a:effectLst/>
              </a:rPr>
              <a:t>(Постанова КМУ від 23.11.2015 № 1027 та Наказ МОН України від 21.12.2015 № 1330).</a:t>
            </a:r>
            <a:endParaRPr lang="ru-RU" altLang="ru-RU" sz="2800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719137"/>
          </a:xfrm>
        </p:spPr>
        <p:txBody>
          <a:bodyPr/>
          <a:lstStyle/>
          <a:p>
            <a:pPr eaLnBrk="1" hangingPunct="1">
              <a:defRPr/>
            </a:pPr>
            <a:r>
              <a:rPr lang="uk-UA" sz="3200" b="1" dirty="0" smtClean="0"/>
              <a:t>Науково-організаційна діяльність</a:t>
            </a:r>
            <a:endParaRPr lang="ru-RU" sz="3200" b="1" dirty="0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1052513"/>
            <a:ext cx="8856663" cy="5689600"/>
          </a:xfrm>
        </p:spPr>
        <p:txBody>
          <a:bodyPr/>
          <a:lstStyle/>
          <a:p>
            <a:pPr indent="1905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altLang="ru-RU" sz="2000" b="1" dirty="0" smtClean="0"/>
              <a:t>Організовано </a:t>
            </a:r>
            <a:r>
              <a:rPr lang="en-US" altLang="ru-RU" sz="2000" b="1" dirty="0" smtClean="0"/>
              <a:t>V</a:t>
            </a:r>
            <a:r>
              <a:rPr lang="uk-UA" altLang="ru-RU" sz="2000" b="1" dirty="0" smtClean="0"/>
              <a:t> Міжнародний форум “Проблеми інноваційного розвитку та інформаційного суспільства” (20 -21 жовтня 2016 р., м. Київ), у рамках якого проведено наукові заходи:</a:t>
            </a:r>
          </a:p>
          <a:p>
            <a:pPr indent="1905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uk-UA" altLang="ru-RU" sz="2000" b="1" dirty="0" smtClean="0"/>
          </a:p>
          <a:p>
            <a:pPr indent="1905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altLang="ru-RU" sz="2000" dirty="0" smtClean="0"/>
              <a:t>	- X Міжнародна науково-практична конференція «Інформація, аналіз, прогноз – стратегічні важелі ефективного державного управління»;</a:t>
            </a:r>
            <a:r>
              <a:rPr lang="ru-RU" altLang="ru-RU" sz="2000" dirty="0" smtClean="0">
                <a:effectLst/>
              </a:rPr>
              <a:t> </a:t>
            </a:r>
          </a:p>
          <a:p>
            <a:pPr indent="1905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altLang="ru-RU" sz="2000" dirty="0" smtClean="0"/>
              <a:t>	- ХІ Міжнародна науково-практична конференція “</a:t>
            </a:r>
            <a:r>
              <a:rPr lang="en-US" altLang="ru-RU" sz="2000" dirty="0" smtClean="0"/>
              <a:t>INFORMATIO-2016</a:t>
            </a:r>
            <a:r>
              <a:rPr lang="uk-UA" altLang="ru-RU" sz="2000" dirty="0" smtClean="0"/>
              <a:t>: Інформаційно-аналітичне забезпечення науки і освіти”;</a:t>
            </a:r>
          </a:p>
          <a:p>
            <a:pPr indent="1905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altLang="ru-RU" sz="2000" dirty="0" smtClean="0"/>
              <a:t>	- На</a:t>
            </a:r>
            <a:r>
              <a:rPr lang="ru-RU" altLang="ru-RU" sz="2000" dirty="0"/>
              <a:t>в</a:t>
            </a:r>
            <a:r>
              <a:rPr lang="uk-UA" altLang="ru-RU" sz="2000" dirty="0" smtClean="0"/>
              <a:t>чальний семінар “Трансфер технологій та об</a:t>
            </a:r>
            <a:r>
              <a:rPr lang="en-US" altLang="ru-RU" sz="2000" dirty="0" smtClean="0"/>
              <a:t>’</a:t>
            </a:r>
            <a:r>
              <a:rPr lang="uk-UA" altLang="ru-RU" sz="2000" dirty="0" err="1" smtClean="0"/>
              <a:t>єктів</a:t>
            </a:r>
            <a:r>
              <a:rPr lang="uk-UA" altLang="ru-RU" sz="2000" dirty="0" smtClean="0"/>
              <a:t> інтелектуальної власності у ВНЗ”;</a:t>
            </a:r>
          </a:p>
          <a:p>
            <a:pPr indent="1905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altLang="ru-RU" sz="2000" dirty="0" smtClean="0"/>
              <a:t>	- Школа досвіду роботи: “</a:t>
            </a:r>
            <a:r>
              <a:rPr lang="uk-UA" altLang="ru-RU" sz="2000" dirty="0" err="1" smtClean="0"/>
              <a:t>Бібліотечно</a:t>
            </a:r>
            <a:r>
              <a:rPr lang="uk-UA" altLang="ru-RU" sz="2000" dirty="0" smtClean="0"/>
              <a:t>-інформаційний сервіс з використанням новітніх технологій”</a:t>
            </a:r>
          </a:p>
          <a:p>
            <a:pPr indent="1905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uk-UA" altLang="ru-RU" sz="2000" dirty="0" smtClean="0"/>
          </a:p>
          <a:p>
            <a:pPr indent="1905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altLang="ru-RU" sz="2000" b="1" dirty="0" smtClean="0"/>
              <a:t>Взято участь у спі</a:t>
            </a:r>
            <a:r>
              <a:rPr lang="ru-RU" altLang="ru-RU" sz="2000" b="1" dirty="0" smtClean="0"/>
              <a:t>в</a:t>
            </a:r>
            <a:r>
              <a:rPr lang="uk-UA" altLang="ru-RU" sz="2000" b="1" dirty="0" smtClean="0"/>
              <a:t>організації  Х</a:t>
            </a:r>
            <a:r>
              <a:rPr lang="en-US" altLang="ru-RU" sz="2000" b="1" dirty="0" smtClean="0"/>
              <a:t>V</a:t>
            </a:r>
            <a:r>
              <a:rPr lang="uk-UA" altLang="ru-RU" sz="2000" b="1" dirty="0" smtClean="0"/>
              <a:t>  Міжнародній конференції </a:t>
            </a:r>
            <a:r>
              <a:rPr lang="ru-RU" altLang="ru-RU" sz="2000" b="1" dirty="0" smtClean="0"/>
              <a:t>«</a:t>
            </a:r>
            <a:r>
              <a:rPr lang="uk-UA" altLang="ru-RU" sz="2000" b="1" dirty="0" err="1" smtClean="0"/>
              <a:t>Развитие</a:t>
            </a:r>
            <a:r>
              <a:rPr lang="uk-UA" altLang="ru-RU" sz="2000" b="1" dirty="0" smtClean="0"/>
              <a:t> </a:t>
            </a:r>
            <a:r>
              <a:rPr lang="uk-UA" altLang="ru-RU" sz="2000" b="1" dirty="0" err="1" smtClean="0"/>
              <a:t>информатизации</a:t>
            </a:r>
            <a:r>
              <a:rPr lang="uk-UA" altLang="ru-RU" sz="2000" b="1" dirty="0" smtClean="0"/>
              <a:t> и </a:t>
            </a:r>
            <a:r>
              <a:rPr lang="uk-UA" altLang="ru-RU" sz="2000" b="1" dirty="0" err="1" smtClean="0"/>
              <a:t>государственной</a:t>
            </a:r>
            <a:r>
              <a:rPr lang="uk-UA" altLang="ru-RU" sz="2000" b="1" dirty="0" smtClean="0"/>
              <a:t> </a:t>
            </a:r>
            <a:r>
              <a:rPr lang="uk-UA" altLang="ru-RU" sz="2000" b="1" dirty="0" err="1" smtClean="0"/>
              <a:t>системы</a:t>
            </a:r>
            <a:r>
              <a:rPr lang="uk-UA" altLang="ru-RU" sz="2000" b="1" dirty="0" smtClean="0"/>
              <a:t> </a:t>
            </a:r>
            <a:r>
              <a:rPr lang="uk-UA" altLang="ru-RU" sz="2000" b="1" dirty="0" err="1" smtClean="0"/>
              <a:t>научно-технической</a:t>
            </a:r>
            <a:r>
              <a:rPr lang="uk-UA" altLang="ru-RU" sz="2000" b="1" dirty="0" smtClean="0"/>
              <a:t> </a:t>
            </a:r>
            <a:r>
              <a:rPr lang="uk-UA" altLang="ru-RU" sz="2000" b="1" dirty="0" err="1" smtClean="0"/>
              <a:t>информации</a:t>
            </a:r>
            <a:r>
              <a:rPr lang="ru-RU" altLang="ru-RU" sz="2000" b="1" dirty="0" smtClean="0"/>
              <a:t>»</a:t>
            </a:r>
            <a:r>
              <a:rPr lang="uk-UA" altLang="ru-RU" sz="2000" b="1" dirty="0" smtClean="0"/>
              <a:t> (РИНИТИ-2016), </a:t>
            </a:r>
            <a:r>
              <a:rPr lang="uk-UA" altLang="ru-RU" sz="2000" b="1" dirty="0" err="1" smtClean="0"/>
              <a:t>Минск</a:t>
            </a:r>
            <a:r>
              <a:rPr lang="uk-UA" altLang="ru-RU" sz="2000" b="1" dirty="0" smtClean="0"/>
              <a:t>, 19 </a:t>
            </a:r>
            <a:r>
              <a:rPr lang="uk-UA" altLang="ru-RU" sz="2000" b="1" dirty="0" err="1" smtClean="0"/>
              <a:t>ноября</a:t>
            </a:r>
            <a:r>
              <a:rPr lang="uk-UA" altLang="ru-RU" sz="2000" b="1" dirty="0" smtClean="0"/>
              <a:t> 2016 г. </a:t>
            </a:r>
            <a:r>
              <a:rPr lang="uk-UA" altLang="ru-RU" sz="2000" b="1" smtClean="0"/>
              <a:t>–  зроблено 7 </a:t>
            </a:r>
            <a:r>
              <a:rPr lang="uk-UA" altLang="ru-RU" sz="2000" b="1" dirty="0" smtClean="0"/>
              <a:t>доповідей.</a:t>
            </a:r>
          </a:p>
          <a:p>
            <a:pPr indent="19050" eaLnBrk="1" hangingPunct="1">
              <a:lnSpc>
                <a:spcPct val="80000"/>
              </a:lnSpc>
              <a:buFontTx/>
              <a:buNone/>
              <a:defRPr/>
            </a:pPr>
            <a:endParaRPr lang="uk-UA" altLang="ru-RU" sz="2000" b="1" dirty="0" smtClean="0"/>
          </a:p>
          <a:p>
            <a:pPr indent="19050" eaLnBrk="1" hangingPunct="1">
              <a:lnSpc>
                <a:spcPct val="80000"/>
              </a:lnSpc>
              <a:buFontTx/>
              <a:buNone/>
              <a:defRPr/>
            </a:pPr>
            <a:r>
              <a:rPr lang="uk-UA" altLang="ru-RU" sz="2000" dirty="0" smtClean="0"/>
              <a:t>Загалом співробітники Інституту взяли участь</a:t>
            </a:r>
            <a:r>
              <a:rPr lang="uk-UA" altLang="ru-RU" sz="2000" b="1" dirty="0" smtClean="0"/>
              <a:t> </a:t>
            </a:r>
            <a:r>
              <a:rPr lang="uk-UA" altLang="ru-RU" sz="2000" dirty="0" smtClean="0"/>
              <a:t>у</a:t>
            </a:r>
            <a:r>
              <a:rPr lang="uk-UA" altLang="ru-RU" sz="2000" b="1" dirty="0" smtClean="0"/>
              <a:t> 52 </a:t>
            </a:r>
            <a:r>
              <a:rPr lang="uk-UA" altLang="ru-RU" sz="2000" dirty="0" smtClean="0"/>
              <a:t>науково-технічних заходах</a:t>
            </a:r>
            <a:r>
              <a:rPr lang="ru-RU" altLang="ru-RU" sz="2000" dirty="0" smtClean="0"/>
              <a:t> </a:t>
            </a:r>
            <a:r>
              <a:rPr lang="uk-UA" altLang="ru-RU" sz="2000" dirty="0" smtClean="0"/>
              <a:t>зробивши понад 80</a:t>
            </a:r>
            <a:r>
              <a:rPr lang="ru-RU" altLang="ru-RU" sz="2000" dirty="0" smtClean="0"/>
              <a:t> </a:t>
            </a:r>
            <a:r>
              <a:rPr lang="uk-UA" altLang="ru-RU" sz="2000" dirty="0" smtClean="0"/>
              <a:t>доповідей.</a:t>
            </a:r>
            <a:r>
              <a:rPr lang="ru-RU" altLang="ru-RU" sz="2000" dirty="0" smtClean="0"/>
              <a:t> </a:t>
            </a:r>
            <a:endParaRPr lang="uk-UA" altLang="ru-RU" sz="2000" dirty="0" smtClean="0"/>
          </a:p>
          <a:p>
            <a:pPr indent="1905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uk-UA" altLang="ru-RU" sz="2000" dirty="0" smtClean="0"/>
          </a:p>
          <a:p>
            <a:pPr indent="1905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uk-UA" altLang="ru-RU" sz="2000" dirty="0" smtClean="0"/>
          </a:p>
          <a:p>
            <a:pPr indent="19050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altLang="ru-RU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0"/>
            <a:ext cx="8785225" cy="1125538"/>
          </a:xfrm>
        </p:spPr>
        <p:txBody>
          <a:bodyPr/>
          <a:lstStyle/>
          <a:p>
            <a:pPr eaLnBrk="1" hangingPunct="1">
              <a:defRPr/>
            </a:pPr>
            <a:r>
              <a:rPr lang="uk-UA" sz="2800" b="1" dirty="0" smtClean="0"/>
              <a:t>Публікація основних результатів </a:t>
            </a:r>
            <a:br>
              <a:rPr lang="uk-UA" sz="2800" b="1" dirty="0" smtClean="0"/>
            </a:br>
            <a:r>
              <a:rPr lang="uk-UA" sz="2800" b="1" dirty="0" smtClean="0"/>
              <a:t>наукових досліджень:</a:t>
            </a:r>
            <a:r>
              <a:rPr lang="ru-RU" sz="2800" dirty="0" smtClean="0"/>
              <a:t>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785225" cy="57324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2000" b="1" dirty="0" smtClean="0"/>
              <a:t>Монографії</a:t>
            </a:r>
            <a:r>
              <a:rPr lang="uk-UA" sz="2000" dirty="0" smtClean="0"/>
              <a:t>: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uk-UA" sz="2000" dirty="0" smtClean="0"/>
              <a:t>«Наука України: ресурсне забезпечення, результативність досліджень, показники міжнародних рейтингів» - К.: </a:t>
            </a:r>
            <a:r>
              <a:rPr lang="uk-UA" sz="2000" dirty="0" err="1" smtClean="0"/>
              <a:t>УкрІНТЕІ</a:t>
            </a:r>
            <a:r>
              <a:rPr lang="uk-UA" sz="2000" dirty="0" smtClean="0"/>
              <a:t>, 2016. – 250 с.</a:t>
            </a:r>
          </a:p>
          <a:p>
            <a:pPr>
              <a:lnSpc>
                <a:spcPct val="80000"/>
              </a:lnSpc>
              <a:spcBef>
                <a:spcPct val="30000"/>
              </a:spcBef>
              <a:defRPr/>
            </a:pPr>
            <a:r>
              <a:rPr lang="uk-UA" altLang="ru-RU" sz="2000" dirty="0" smtClean="0"/>
              <a:t>Мусіна Л., Кваша Т. Доповідь про зелену трансформацію в Україні на основі показників зеленого зростання ОЕСР, 2016. К.: ОЕСР, Міністерство економічного розвитку і торгівлі України. 60 с. (</a:t>
            </a:r>
            <a:r>
              <a:rPr lang="uk-UA" altLang="ru-RU" sz="2000" dirty="0" err="1" smtClean="0"/>
              <a:t>укр</a:t>
            </a:r>
            <a:r>
              <a:rPr lang="uk-UA" altLang="ru-RU" sz="2000" dirty="0" smtClean="0"/>
              <a:t>.)</a:t>
            </a:r>
            <a:endParaRPr lang="en-US" altLang="ru-RU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ru-RU" sz="2000" dirty="0" err="1" smtClean="0"/>
              <a:t>Musina</a:t>
            </a:r>
            <a:r>
              <a:rPr lang="en-US" altLang="ru-RU" sz="2000" dirty="0" smtClean="0"/>
              <a:t> Lyudmila, </a:t>
            </a:r>
            <a:r>
              <a:rPr lang="en-US" altLang="ru-RU" sz="2000" dirty="0" err="1" smtClean="0"/>
              <a:t>Kvasha</a:t>
            </a:r>
            <a:r>
              <a:rPr lang="en-US" altLang="ru-RU" sz="2000" dirty="0" smtClean="0"/>
              <a:t> Tatiana Report on Green Transformation in Ukraine, based on OECD </a:t>
            </a:r>
            <a:r>
              <a:rPr lang="en-US" altLang="ru-RU" sz="2000" dirty="0" err="1" smtClean="0"/>
              <a:t>GreenGrowth</a:t>
            </a:r>
            <a:r>
              <a:rPr lang="en-US" altLang="ru-RU" sz="2000" dirty="0" smtClean="0"/>
              <a:t> Indicators. Kiev: OECD, Ministry of Economic Development and Trade of Ukraine (2016). </a:t>
            </a:r>
            <a:r>
              <a:rPr lang="uk-UA" altLang="ru-RU" sz="2000" dirty="0" smtClean="0"/>
              <a:t>56 p. (</a:t>
            </a:r>
            <a:r>
              <a:rPr lang="uk-UA" altLang="ru-RU" sz="2000" dirty="0" err="1" smtClean="0"/>
              <a:t>англ</a:t>
            </a:r>
            <a:r>
              <a:rPr lang="uk-UA" altLang="ru-RU" sz="2000" dirty="0" smtClean="0"/>
              <a:t>.)</a:t>
            </a:r>
          </a:p>
          <a:p>
            <a:pPr eaLnBrk="1" hangingPunct="1">
              <a:lnSpc>
                <a:spcPct val="80000"/>
              </a:lnSpc>
              <a:defRPr/>
            </a:pPr>
            <a:endParaRPr lang="uk-UA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uk-UA" sz="2000" b="1" dirty="0" smtClean="0"/>
              <a:t>Навчальний посібник</a:t>
            </a:r>
            <a:r>
              <a:rPr lang="uk-UA" sz="2000" dirty="0" smtClean="0"/>
              <a:t>: «Офіс управління інтелектуальною власністю: створення, робота, ефективність» - К.: </a:t>
            </a:r>
            <a:r>
              <a:rPr lang="uk-UA" sz="2000" dirty="0" err="1" smtClean="0"/>
              <a:t>УкрІНТЕІ</a:t>
            </a:r>
            <a:r>
              <a:rPr lang="uk-UA" sz="2000" dirty="0" smtClean="0"/>
              <a:t>, 2016. – 196 с.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uk-UA" sz="2000" b="1" dirty="0" smtClean="0"/>
              <a:t>Наукове видання: </a:t>
            </a:r>
            <a:r>
              <a:rPr lang="uk-UA" sz="2000" dirty="0" smtClean="0"/>
              <a:t>«Огляд наукових підходів до визначення суті та моделей інноваційної діяльності і трансферу технологій» - К.: </a:t>
            </a:r>
            <a:r>
              <a:rPr lang="uk-UA" sz="2000" dirty="0" err="1" smtClean="0"/>
              <a:t>УкрІНТЕІ</a:t>
            </a:r>
            <a:r>
              <a:rPr lang="uk-UA" sz="2000" dirty="0" smtClean="0"/>
              <a:t>, 2016. – 120 с.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dirty="0" smtClean="0">
                <a:solidFill>
                  <a:srgbClr val="FF0000"/>
                </a:solidFill>
              </a:rPr>
              <a:t>«</a:t>
            </a:r>
            <a:r>
              <a:rPr lang="ru-RU" altLang="ru-RU" sz="2000" dirty="0" smtClean="0">
                <a:solidFill>
                  <a:srgbClr val="FF0000"/>
                </a:solidFill>
              </a:rPr>
              <a:t>Дайджест </a:t>
            </a:r>
            <a:r>
              <a:rPr lang="ru-RU" altLang="ru-RU" sz="2000" dirty="0" err="1" smtClean="0">
                <a:solidFill>
                  <a:srgbClr val="FF0000"/>
                </a:solidFill>
              </a:rPr>
              <a:t>новини</a:t>
            </a:r>
            <a:r>
              <a:rPr lang="ru-RU" altLang="ru-RU" sz="2000" dirty="0" smtClean="0">
                <a:solidFill>
                  <a:srgbClr val="FF0000"/>
                </a:solidFill>
              </a:rPr>
              <a:t> </a:t>
            </a:r>
            <a:r>
              <a:rPr lang="ru-RU" altLang="ru-RU" sz="2000" dirty="0" err="1" smtClean="0">
                <a:solidFill>
                  <a:srgbClr val="FF0000"/>
                </a:solidFill>
              </a:rPr>
              <a:t>від</a:t>
            </a:r>
            <a:r>
              <a:rPr lang="ru-RU" altLang="ru-RU" sz="2000" dirty="0" smtClean="0">
                <a:solidFill>
                  <a:srgbClr val="FF0000"/>
                </a:solidFill>
              </a:rPr>
              <a:t> </a:t>
            </a:r>
            <a:r>
              <a:rPr lang="ru-RU" altLang="ru-RU" sz="2000" dirty="0" err="1" smtClean="0">
                <a:solidFill>
                  <a:srgbClr val="FF0000"/>
                </a:solidFill>
              </a:rPr>
              <a:t>УкрІНТЕІ</a:t>
            </a:r>
            <a:r>
              <a:rPr lang="ru-RU" altLang="ru-RU" sz="2000" dirty="0" smtClean="0">
                <a:solidFill>
                  <a:srgbClr val="FF0000"/>
                </a:solidFill>
              </a:rPr>
              <a:t>: наука, </a:t>
            </a:r>
            <a:r>
              <a:rPr lang="uk-UA" altLang="ru-RU" sz="2000" dirty="0" smtClean="0">
                <a:solidFill>
                  <a:srgbClr val="FF0000"/>
                </a:solidFill>
              </a:rPr>
              <a:t>інновації</a:t>
            </a:r>
            <a:r>
              <a:rPr lang="ru-RU" altLang="ru-RU" sz="2000" dirty="0" smtClean="0">
                <a:solidFill>
                  <a:srgbClr val="FF0000"/>
                </a:solidFill>
              </a:rPr>
              <a:t>, </a:t>
            </a:r>
            <a:r>
              <a:rPr lang="uk-UA" altLang="ru-RU" sz="2000" dirty="0" smtClean="0">
                <a:solidFill>
                  <a:srgbClr val="FF0000"/>
                </a:solidFill>
              </a:rPr>
              <a:t>технології</a:t>
            </a:r>
            <a:r>
              <a:rPr lang="uk-UA" sz="2000" dirty="0" smtClean="0">
                <a:solidFill>
                  <a:srgbClr val="FF0000"/>
                </a:solidFill>
              </a:rPr>
              <a:t>»</a:t>
            </a:r>
            <a:r>
              <a:rPr lang="uk-UA" altLang="ru-RU" sz="2000" dirty="0" smtClean="0">
                <a:solidFill>
                  <a:srgbClr val="FF0000"/>
                </a:solidFill>
              </a:rPr>
              <a:t> </a:t>
            </a:r>
            <a:r>
              <a:rPr lang="ru-RU" altLang="ru-RU" sz="2000" dirty="0" smtClean="0">
                <a:solidFill>
                  <a:srgbClr val="FF0000"/>
                </a:solidFill>
              </a:rPr>
              <a:t>№1-16.    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uk-UA" sz="2000" dirty="0" smtClean="0">
                <a:solidFill>
                  <a:srgbClr val="FF0000"/>
                </a:solidFill>
              </a:rPr>
              <a:t>Інформаційний бюлетень </a:t>
            </a:r>
            <a:r>
              <a:rPr lang="ru-RU" sz="2000" dirty="0" smtClean="0">
                <a:solidFill>
                  <a:srgbClr val="FF0000"/>
                </a:solidFill>
              </a:rPr>
              <a:t>«</a:t>
            </a:r>
            <a:r>
              <a:rPr lang="uk-UA" sz="2000" dirty="0" smtClean="0">
                <a:solidFill>
                  <a:srgbClr val="FF0000"/>
                </a:solidFill>
              </a:rPr>
              <a:t>Дослідження</a:t>
            </a:r>
            <a:r>
              <a:rPr lang="ru-RU" sz="2000" dirty="0" smtClean="0">
                <a:solidFill>
                  <a:srgbClr val="FF0000"/>
                </a:solidFill>
              </a:rPr>
              <a:t>, </a:t>
            </a:r>
            <a:r>
              <a:rPr lang="uk-UA" sz="2000" dirty="0" smtClean="0">
                <a:solidFill>
                  <a:srgbClr val="FF0000"/>
                </a:solidFill>
              </a:rPr>
              <a:t>технології</a:t>
            </a:r>
            <a:r>
              <a:rPr lang="ru-RU" sz="2000" dirty="0" smtClean="0">
                <a:solidFill>
                  <a:srgbClr val="FF0000"/>
                </a:solidFill>
              </a:rPr>
              <a:t> та </a:t>
            </a:r>
            <a:r>
              <a:rPr lang="uk-UA" sz="2000" dirty="0" smtClean="0">
                <a:solidFill>
                  <a:srgbClr val="FF0000"/>
                </a:solidFill>
              </a:rPr>
              <a:t>інновації</a:t>
            </a:r>
            <a:r>
              <a:rPr lang="ru-RU" sz="2000" dirty="0" smtClean="0">
                <a:solidFill>
                  <a:srgbClr val="FF0000"/>
                </a:solidFill>
              </a:rPr>
              <a:t> у </a:t>
            </a:r>
            <a:r>
              <a:rPr lang="uk-UA" sz="2000" dirty="0" smtClean="0">
                <a:solidFill>
                  <a:srgbClr val="FF0000"/>
                </a:solidFill>
              </a:rPr>
              <a:t>Європейському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uk-UA" sz="2000" dirty="0" smtClean="0">
                <a:solidFill>
                  <a:srgbClr val="FF0000"/>
                </a:solidFill>
              </a:rPr>
              <a:t>Союзі»</a:t>
            </a:r>
            <a:r>
              <a:rPr lang="ru-RU" sz="2000" dirty="0" smtClean="0">
                <a:solidFill>
                  <a:srgbClr val="FF0000"/>
                </a:solidFill>
                <a:effectLst/>
              </a:rPr>
              <a:t> </a:t>
            </a:r>
            <a:r>
              <a:rPr lang="ru-RU" altLang="ru-RU" sz="2000" dirty="0" smtClean="0">
                <a:solidFill>
                  <a:srgbClr val="FF0000"/>
                </a:solidFill>
              </a:rPr>
              <a:t>№1-16.</a:t>
            </a:r>
            <a:endParaRPr lang="uk-UA" sz="2000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uk-UA" altLang="ru-RU" sz="1800" b="1" i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altLang="ru-RU" sz="1600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altLang="ru-RU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25538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uk-UA" sz="2800" b="1" dirty="0" smtClean="0"/>
              <a:t>Публікація основних </a:t>
            </a:r>
            <a:r>
              <a:rPr lang="uk-UA" sz="3200" b="1" dirty="0" smtClean="0"/>
              <a:t>результатів </a:t>
            </a:r>
            <a:br>
              <a:rPr lang="uk-UA" sz="3200" b="1" dirty="0" smtClean="0"/>
            </a:br>
            <a:r>
              <a:rPr lang="uk-UA" sz="3200" b="1" dirty="0" smtClean="0"/>
              <a:t>наукових досліджень</a:t>
            </a:r>
            <a:r>
              <a:rPr lang="uk-UA" sz="2800" b="1" dirty="0" smtClean="0"/>
              <a:t>:</a:t>
            </a:r>
            <a:endParaRPr lang="ru-RU" sz="2800" b="1" dirty="0" smtClean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578850" cy="540067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altLang="ru-RU" sz="2200" b="1" i="1" dirty="0" smtClean="0"/>
              <a:t>Наукові доповіді:</a:t>
            </a:r>
            <a:endParaRPr lang="uk-UA" altLang="ru-RU" sz="2200" b="1" dirty="0" smtClean="0"/>
          </a:p>
          <a:p>
            <a:pPr>
              <a:lnSpc>
                <a:spcPct val="80000"/>
              </a:lnSpc>
              <a:defRPr/>
            </a:pPr>
            <a:r>
              <a:rPr lang="uk-UA" altLang="ru-RU" sz="2200" dirty="0" smtClean="0"/>
              <a:t>Чмир О.С. Наукові теорії та практичні інструменти, що використовуються для стимулювання трансферу технологій / О.С. Чмир. – К.: </a:t>
            </a:r>
            <a:r>
              <a:rPr lang="uk-UA" altLang="ru-RU" sz="2200" dirty="0" err="1" smtClean="0"/>
              <a:t>УкрІНТЕІ</a:t>
            </a:r>
            <a:r>
              <a:rPr lang="uk-UA" altLang="ru-RU" sz="2200" dirty="0" smtClean="0"/>
              <a:t>, 2016. -</a:t>
            </a:r>
            <a:r>
              <a:rPr lang="en-US" altLang="ru-RU" sz="2200" dirty="0" smtClean="0"/>
              <a:t>120</a:t>
            </a:r>
            <a:r>
              <a:rPr lang="uk-UA" altLang="ru-RU" sz="2200" dirty="0" smtClean="0"/>
              <a:t> с.</a:t>
            </a:r>
          </a:p>
          <a:p>
            <a:pPr>
              <a:lnSpc>
                <a:spcPct val="80000"/>
              </a:lnSpc>
              <a:defRPr/>
            </a:pPr>
            <a:r>
              <a:rPr lang="uk-UA" altLang="ru-RU" sz="2200" dirty="0" smtClean="0"/>
              <a:t>Прудка О.В. Прямі та непрямі методи державної підтримки інноваційної діяльності. – К.: </a:t>
            </a:r>
            <a:r>
              <a:rPr lang="uk-UA" altLang="ru-RU" sz="2200" dirty="0" err="1" smtClean="0"/>
              <a:t>УкрІНТЕІ</a:t>
            </a:r>
            <a:r>
              <a:rPr lang="uk-UA" altLang="ru-RU" sz="2200" dirty="0" smtClean="0"/>
              <a:t>, 2016. - 40 с.</a:t>
            </a:r>
          </a:p>
          <a:p>
            <a:pPr>
              <a:lnSpc>
                <a:spcPct val="80000"/>
              </a:lnSpc>
              <a:defRPr/>
            </a:pPr>
            <a:r>
              <a:rPr lang="uk-UA" altLang="ru-RU" sz="2200" dirty="0" err="1" smtClean="0"/>
              <a:t>Рожкова</a:t>
            </a:r>
            <a:r>
              <a:rPr lang="uk-UA" altLang="ru-RU" sz="2200" dirty="0" smtClean="0"/>
              <a:t> Л.В. Створення системи підтримки інноваційного малого і середнього підприємництва. - К.: </a:t>
            </a:r>
            <a:r>
              <a:rPr lang="uk-UA" altLang="ru-RU" sz="2200" dirty="0" err="1" smtClean="0"/>
              <a:t>УкрІНТЕІ</a:t>
            </a:r>
            <a:r>
              <a:rPr lang="ru-RU" altLang="ru-RU" sz="2200" dirty="0" smtClean="0"/>
              <a:t>,</a:t>
            </a:r>
            <a:r>
              <a:rPr lang="uk-UA" altLang="ru-RU" sz="2200" dirty="0" smtClean="0"/>
              <a:t> 2016. -  45 с.</a:t>
            </a:r>
          </a:p>
          <a:p>
            <a:pPr>
              <a:lnSpc>
                <a:spcPct val="80000"/>
              </a:lnSpc>
              <a:defRPr/>
            </a:pPr>
            <a:r>
              <a:rPr lang="uk-UA" altLang="ru-RU" sz="2200" dirty="0" smtClean="0"/>
              <a:t>Березняк Н.В., Кваша Т.К. Досвід та методика проведення кон'юнктурних досліджень, 2016. – К.: </a:t>
            </a:r>
            <a:r>
              <a:rPr lang="uk-UA" altLang="ru-RU" sz="2200" dirty="0" err="1" smtClean="0"/>
              <a:t>УкрІНТЕІ</a:t>
            </a:r>
            <a:r>
              <a:rPr lang="ru-RU" altLang="ru-RU" sz="2200" dirty="0" smtClean="0"/>
              <a:t>, 2016. -</a:t>
            </a:r>
            <a:r>
              <a:rPr lang="uk-UA" altLang="ru-RU" sz="2200" dirty="0" smtClean="0"/>
              <a:t> 85 с.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altLang="ru-RU" sz="22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uk-UA" altLang="ru-RU" sz="2200" b="1" dirty="0" smtClean="0"/>
              <a:t>Опубліковано:</a:t>
            </a:r>
            <a:r>
              <a:rPr lang="uk-UA" altLang="ru-RU" sz="2200" dirty="0" smtClean="0"/>
              <a:t> 29 статей у фахових журналах, </a:t>
            </a:r>
            <a:r>
              <a:rPr lang="uk-UA" sz="2200" b="1" dirty="0" smtClean="0">
                <a:effectLst/>
              </a:rPr>
              <a:t> у </a:t>
            </a:r>
            <a:r>
              <a:rPr lang="uk-UA" sz="2200" b="1" dirty="0" err="1" smtClean="0">
                <a:effectLst/>
              </a:rPr>
              <a:t>т.ч</a:t>
            </a:r>
            <a:r>
              <a:rPr lang="uk-UA" sz="2200" b="1" dirty="0" smtClean="0">
                <a:effectLst/>
              </a:rPr>
              <a:t>. 6 - у зарубіжних виданнях, </a:t>
            </a:r>
            <a:r>
              <a:rPr lang="uk-UA" sz="2200" b="1" i="1" u="sng" dirty="0" smtClean="0">
                <a:effectLst/>
              </a:rPr>
              <a:t>які мають </a:t>
            </a:r>
            <a:r>
              <a:rPr lang="uk-UA" sz="2200" b="1" i="1" u="sng" dirty="0" err="1" smtClean="0">
                <a:effectLst/>
              </a:rPr>
              <a:t>імпакт</a:t>
            </a:r>
            <a:r>
              <a:rPr lang="uk-UA" sz="2200" b="1" i="1" u="sng" dirty="0" smtClean="0">
                <a:effectLst/>
              </a:rPr>
              <a:t>-фактор, </a:t>
            </a:r>
            <a:r>
              <a:rPr lang="uk-UA" altLang="ru-RU" sz="2200" dirty="0" smtClean="0"/>
              <a:t> 33 тез доповідей на зарубіжних та міжнародних  наукових конференціях, регулярно видається 6 підписних науково-інформаційних видань (54 випуски).</a:t>
            </a:r>
            <a:endParaRPr lang="en-US" altLang="ru-RU" sz="22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altLang="ru-RU" sz="2000" dirty="0" smtClean="0"/>
          </a:p>
          <a:p>
            <a:pPr>
              <a:lnSpc>
                <a:spcPct val="80000"/>
              </a:lnSpc>
              <a:defRPr/>
            </a:pPr>
            <a:endParaRPr lang="ru-RU" sz="2000" dirty="0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  <a:noFill/>
        </p:spPr>
        <p:txBody>
          <a:bodyPr/>
          <a:lstStyle/>
          <a:p>
            <a:r>
              <a:rPr lang="uk-UA" altLang="ru-RU" sz="3200" b="1" smtClean="0">
                <a:effectLst/>
              </a:rPr>
              <a:t>Видавнича діяльність</a:t>
            </a:r>
            <a:endParaRPr lang="ru-RU" altLang="ru-RU" sz="3200" b="1" smtClean="0">
              <a:effectLst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13787" cy="58769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indent="19050">
              <a:lnSpc>
                <a:spcPct val="80000"/>
              </a:lnSpc>
              <a:buFont typeface="Wingdings" pitchFamily="2" charset="2"/>
              <a:buNone/>
              <a:defRPr/>
            </a:pPr>
            <a:endParaRPr lang="uk-UA" altLang="ru-RU" sz="2000" b="1" dirty="0" smtClean="0">
              <a:effectLst/>
            </a:endParaRPr>
          </a:p>
          <a:p>
            <a:pPr indent="19050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altLang="ru-RU" sz="2000" b="1" dirty="0" smtClean="0"/>
              <a:t>Вийшло близько 70 випусків</a:t>
            </a:r>
            <a:r>
              <a:rPr lang="uk-UA" altLang="ru-RU" sz="2000" dirty="0" smtClean="0"/>
              <a:t> різних видань </a:t>
            </a:r>
            <a:r>
              <a:rPr lang="uk-UA" altLang="ru-RU" sz="2000" dirty="0" err="1" smtClean="0"/>
              <a:t>заг</a:t>
            </a:r>
            <a:r>
              <a:rPr lang="uk-UA" altLang="ru-RU" sz="2000" dirty="0" smtClean="0"/>
              <a:t>. тиражом 7400 примірників, обсягом більше 850 друк. </a:t>
            </a:r>
            <a:r>
              <a:rPr lang="uk-UA" altLang="ru-RU" sz="2000" dirty="0" err="1" smtClean="0"/>
              <a:t>арк</a:t>
            </a:r>
            <a:r>
              <a:rPr lang="uk-UA" altLang="ru-RU" sz="2000" dirty="0" smtClean="0"/>
              <a:t>., у </a:t>
            </a:r>
            <a:r>
              <a:rPr lang="uk-UA" altLang="ru-RU" sz="2000" dirty="0" err="1" smtClean="0"/>
              <a:t>т.ч</a:t>
            </a:r>
            <a:r>
              <a:rPr lang="uk-UA" altLang="ru-RU" sz="2000" dirty="0" smtClean="0"/>
              <a:t>.:</a:t>
            </a:r>
          </a:p>
          <a:p>
            <a:pPr indent="19050">
              <a:lnSpc>
                <a:spcPct val="80000"/>
              </a:lnSpc>
              <a:buFont typeface="Wingdings" pitchFamily="2" charset="2"/>
              <a:buNone/>
              <a:defRPr/>
            </a:pPr>
            <a:endParaRPr lang="uk-UA" altLang="ru-RU" sz="2000" b="1" dirty="0" smtClean="0"/>
          </a:p>
          <a:p>
            <a:pPr indent="19050">
              <a:lnSpc>
                <a:spcPct val="8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uk-UA" altLang="ru-RU" sz="2000" b="1" dirty="0" smtClean="0"/>
              <a:t>Передплатні видання:</a:t>
            </a:r>
          </a:p>
          <a:p>
            <a:pPr indent="19050">
              <a:lnSpc>
                <a:spcPct val="80000"/>
              </a:lnSpc>
              <a:spcBef>
                <a:spcPct val="30000"/>
              </a:spcBef>
              <a:buFontTx/>
              <a:buNone/>
              <a:defRPr/>
            </a:pPr>
            <a:r>
              <a:rPr lang="uk-UA" altLang="ru-RU" sz="2000" dirty="0" smtClean="0"/>
              <a:t>Фаховий науковий журнал </a:t>
            </a:r>
            <a:r>
              <a:rPr lang="ru-RU" altLang="ru-RU" sz="2000" dirty="0" smtClean="0"/>
              <a:t>«</a:t>
            </a:r>
            <a:r>
              <a:rPr lang="uk-UA" altLang="ru-RU" sz="2000" dirty="0" smtClean="0"/>
              <a:t>Науково-технічна інформація</a:t>
            </a:r>
            <a:r>
              <a:rPr lang="ru-RU" altLang="ru-RU" sz="2000" dirty="0" smtClean="0"/>
              <a:t>»</a:t>
            </a:r>
            <a:r>
              <a:rPr lang="uk-UA" altLang="ru-RU" sz="2000" dirty="0" smtClean="0"/>
              <a:t> – 4</a:t>
            </a:r>
          </a:p>
          <a:p>
            <a:pPr indent="19050">
              <a:lnSpc>
                <a:spcPct val="80000"/>
              </a:lnSpc>
              <a:spcBef>
                <a:spcPct val="30000"/>
              </a:spcBef>
              <a:buFontTx/>
              <a:buNone/>
              <a:defRPr/>
            </a:pPr>
            <a:r>
              <a:rPr lang="uk-UA" altLang="ru-RU" sz="2000" dirty="0" smtClean="0"/>
              <a:t>Збірник рефератів дисертацій, НДР та ДКР – 12</a:t>
            </a:r>
          </a:p>
          <a:p>
            <a:pPr indent="19050">
              <a:lnSpc>
                <a:spcPct val="80000"/>
              </a:lnSpc>
              <a:spcBef>
                <a:spcPct val="30000"/>
              </a:spcBef>
              <a:buFontTx/>
              <a:buNone/>
              <a:defRPr/>
            </a:pPr>
            <a:r>
              <a:rPr lang="uk-UA" altLang="ru-RU" sz="2000" dirty="0" err="1" smtClean="0"/>
              <a:t>Бюллетень</a:t>
            </a:r>
            <a:r>
              <a:rPr lang="uk-UA" altLang="ru-RU" sz="2000" dirty="0" smtClean="0"/>
              <a:t> </a:t>
            </a:r>
            <a:r>
              <a:rPr lang="uk-UA" altLang="ru-RU" sz="2000" dirty="0" err="1" smtClean="0"/>
              <a:t>регистрации</a:t>
            </a:r>
            <a:r>
              <a:rPr lang="uk-UA" altLang="ru-RU" sz="2000" dirty="0" smtClean="0"/>
              <a:t> НИР и ОКР – 6</a:t>
            </a:r>
          </a:p>
          <a:p>
            <a:pPr indent="19050">
              <a:lnSpc>
                <a:spcPct val="80000"/>
              </a:lnSpc>
              <a:spcBef>
                <a:spcPct val="30000"/>
              </a:spcBef>
              <a:buFontTx/>
              <a:buChar char="•"/>
              <a:defRPr/>
            </a:pPr>
            <a:endParaRPr lang="uk-UA" altLang="ru-RU" sz="2000" dirty="0" smtClean="0"/>
          </a:p>
          <a:p>
            <a:pPr indent="19050">
              <a:lnSpc>
                <a:spcPct val="80000"/>
              </a:lnSpc>
              <a:buFontTx/>
              <a:buNone/>
              <a:defRPr/>
            </a:pPr>
            <a:r>
              <a:rPr lang="uk-UA" altLang="ru-RU" sz="2000" b="1" dirty="0" smtClean="0"/>
              <a:t>Періодичні видання:</a:t>
            </a:r>
          </a:p>
          <a:p>
            <a:pPr indent="19050">
              <a:lnSpc>
                <a:spcPct val="80000"/>
              </a:lnSpc>
              <a:spcBef>
                <a:spcPct val="30000"/>
              </a:spcBef>
              <a:buFontTx/>
              <a:buNone/>
              <a:defRPr/>
            </a:pPr>
            <a:r>
              <a:rPr lang="uk-UA" altLang="ru-RU" sz="2000" dirty="0" smtClean="0"/>
              <a:t>Збірник рефератів фахових видань МОН України – 12</a:t>
            </a:r>
          </a:p>
          <a:p>
            <a:pPr indent="19050">
              <a:lnSpc>
                <a:spcPct val="80000"/>
              </a:lnSpc>
              <a:spcBef>
                <a:spcPct val="30000"/>
              </a:spcBef>
              <a:buFontTx/>
              <a:buNone/>
              <a:defRPr/>
            </a:pPr>
            <a:r>
              <a:rPr lang="uk-UA" altLang="ru-RU" sz="2000" dirty="0" smtClean="0"/>
              <a:t>Інформаційний бюлетень </a:t>
            </a:r>
            <a:r>
              <a:rPr lang="ru-RU" altLang="ru-RU" sz="2000" dirty="0" smtClean="0"/>
              <a:t>«</a:t>
            </a:r>
            <a:r>
              <a:rPr lang="uk-UA" altLang="ru-RU" sz="2000" dirty="0" smtClean="0"/>
              <a:t>План проведення наукових, науково-технічних симпозіумів, з'їздів, конференцій, семінарів, нарад в Україні в 2014-2015 рр.</a:t>
            </a:r>
            <a:r>
              <a:rPr lang="ru-RU" altLang="ru-RU" sz="2000" dirty="0" smtClean="0"/>
              <a:t>»</a:t>
            </a:r>
            <a:r>
              <a:rPr lang="uk-UA" altLang="ru-RU" sz="2000" dirty="0" smtClean="0"/>
              <a:t> – 4</a:t>
            </a:r>
          </a:p>
          <a:p>
            <a:pPr indent="19050">
              <a:lnSpc>
                <a:spcPct val="80000"/>
              </a:lnSpc>
              <a:spcBef>
                <a:spcPct val="30000"/>
              </a:spcBef>
              <a:buFontTx/>
              <a:buNone/>
              <a:defRPr/>
            </a:pPr>
            <a:r>
              <a:rPr lang="uk-UA" altLang="ru-RU" sz="2000" dirty="0" smtClean="0"/>
              <a:t>Бібл. покажчик </a:t>
            </a:r>
            <a:r>
              <a:rPr lang="ru-RU" altLang="ru-RU" sz="2000" dirty="0" smtClean="0"/>
              <a:t>«</a:t>
            </a:r>
            <a:r>
              <a:rPr lang="uk-UA" altLang="ru-RU" sz="2000" dirty="0" smtClean="0"/>
              <a:t>Екологія: нормативні акти і інформаційні матеріали</a:t>
            </a:r>
            <a:r>
              <a:rPr lang="ru-RU" altLang="ru-RU" sz="2000" dirty="0" smtClean="0"/>
              <a:t>»</a:t>
            </a:r>
            <a:r>
              <a:rPr lang="uk-UA" altLang="ru-RU" sz="2000" dirty="0" smtClean="0"/>
              <a:t> – 4</a:t>
            </a:r>
          </a:p>
          <a:p>
            <a:pPr indent="19050">
              <a:lnSpc>
                <a:spcPct val="80000"/>
              </a:lnSpc>
              <a:spcBef>
                <a:spcPct val="30000"/>
              </a:spcBef>
              <a:buFontTx/>
              <a:buNone/>
              <a:defRPr/>
            </a:pPr>
            <a:r>
              <a:rPr lang="uk-UA" altLang="ru-RU" sz="2000" dirty="0" smtClean="0"/>
              <a:t>Сигнальна інформація </a:t>
            </a:r>
            <a:r>
              <a:rPr lang="ru-RU" altLang="ru-RU" sz="2000" dirty="0" smtClean="0"/>
              <a:t>«</a:t>
            </a:r>
            <a:r>
              <a:rPr lang="uk-UA" altLang="ru-RU" sz="2000" dirty="0" smtClean="0"/>
              <a:t>Закони та підзаконні акти у сфері науки, інформації, інновацій</a:t>
            </a:r>
            <a:r>
              <a:rPr lang="ru-RU" altLang="ru-RU" sz="2000" dirty="0" smtClean="0"/>
              <a:t>»</a:t>
            </a:r>
            <a:r>
              <a:rPr lang="uk-UA" altLang="ru-RU" sz="2000" dirty="0" smtClean="0"/>
              <a:t> – 24</a:t>
            </a:r>
          </a:p>
          <a:p>
            <a:pPr indent="19050">
              <a:lnSpc>
                <a:spcPct val="80000"/>
              </a:lnSpc>
              <a:buFontTx/>
              <a:buNone/>
              <a:defRPr/>
            </a:pPr>
            <a:r>
              <a:rPr lang="uk-UA" altLang="ru-RU" sz="1600" b="1" dirty="0" smtClean="0">
                <a:effectLst/>
              </a:rPr>
              <a:t> </a:t>
            </a:r>
            <a:endParaRPr lang="ru-RU" altLang="ru-RU" sz="1600" b="1" dirty="0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Box 1"/>
          <p:cNvSpPr txBox="1">
            <a:spLocks noChangeArrowheads="1"/>
          </p:cNvSpPr>
          <p:nvPr/>
        </p:nvSpPr>
        <p:spPr bwMode="auto">
          <a:xfrm>
            <a:off x="900113" y="188913"/>
            <a:ext cx="72723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uk-UA" altLang="ru-RU" sz="3200" b="1">
                <a:cs typeface="Arial" charset="0"/>
              </a:rPr>
              <a:t>ПЕРСПЕКТИВИ УкрІНТЕІ</a:t>
            </a:r>
            <a:endParaRPr lang="ru-RU" altLang="ru-RU" sz="3200" b="1">
              <a:cs typeface="Arial" charset="0"/>
            </a:endParaRPr>
          </a:p>
        </p:txBody>
      </p:sp>
      <p:pic>
        <p:nvPicPr>
          <p:cNvPr id="29699" name="Picture 4" descr="C:\Users\sv\Desktop\Презент\Жовтий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92275" y="836613"/>
            <a:ext cx="6480175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Box 2"/>
          <p:cNvSpPr txBox="1">
            <a:spLocks noChangeArrowheads="1"/>
          </p:cNvSpPr>
          <p:nvPr/>
        </p:nvSpPr>
        <p:spPr bwMode="auto">
          <a:xfrm>
            <a:off x="900113" y="188913"/>
            <a:ext cx="72723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uk-UA" altLang="ru-RU" sz="3200" b="1">
                <a:cs typeface="Arial" charset="0"/>
              </a:rPr>
              <a:t>ПЕРСПЕКТИВИ УкрІНТЕІ</a:t>
            </a:r>
            <a:endParaRPr lang="ru-RU" altLang="ru-RU" sz="3200" b="1">
              <a:cs typeface="Arial" charset="0"/>
            </a:endParaRPr>
          </a:p>
        </p:txBody>
      </p:sp>
      <p:pic>
        <p:nvPicPr>
          <p:cNvPr id="30723" name="Picture 4" descr="C:\Users\sv\Desktop\Презент\синій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92275" y="836613"/>
            <a:ext cx="6335713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Box 2"/>
          <p:cNvSpPr txBox="1">
            <a:spLocks noChangeArrowheads="1"/>
          </p:cNvSpPr>
          <p:nvPr/>
        </p:nvSpPr>
        <p:spPr bwMode="auto">
          <a:xfrm>
            <a:off x="900113" y="188913"/>
            <a:ext cx="72723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uk-UA" altLang="ru-RU" sz="3200" b="1">
                <a:cs typeface="Arial" charset="0"/>
              </a:rPr>
              <a:t>ПЕРСПЕКТИВИ УкрІНТЕІ</a:t>
            </a:r>
            <a:endParaRPr lang="ru-RU" altLang="ru-RU" sz="3200" b="1">
              <a:cs typeface="Arial" charset="0"/>
            </a:endParaRPr>
          </a:p>
        </p:txBody>
      </p:sp>
      <p:pic>
        <p:nvPicPr>
          <p:cNvPr id="31747" name="Picture 4" descr="C:\Users\sv\Desktop\Презент\3.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3713" y="836613"/>
            <a:ext cx="6264275" cy="589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C:\Users\sv\Desktop\Презент\4.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35150" y="846138"/>
            <a:ext cx="6321425" cy="589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1" name="TextBox 2"/>
          <p:cNvSpPr txBox="1">
            <a:spLocks noChangeArrowheads="1"/>
          </p:cNvSpPr>
          <p:nvPr/>
        </p:nvSpPr>
        <p:spPr bwMode="auto">
          <a:xfrm>
            <a:off x="900113" y="188913"/>
            <a:ext cx="72723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uk-UA" altLang="ru-RU" sz="3200" b="1">
                <a:cs typeface="Arial" charset="0"/>
              </a:rPr>
              <a:t>ПЕРСПЕКТИВИ УкрІНТЕІ</a:t>
            </a:r>
            <a:endParaRPr lang="ru-RU" altLang="ru-RU" sz="3200" b="1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683568" y="100838"/>
            <a:ext cx="7737101" cy="6757162"/>
          </a:xfrm>
          <a:prstGeom prst="roundRect">
            <a:avLst/>
          </a:prstGeom>
          <a:solidFill>
            <a:schemeClr val="tx2">
              <a:lumMod val="50000"/>
            </a:schemeClr>
          </a:solid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uk-UA"/>
          </a:p>
        </p:txBody>
      </p:sp>
      <p:pic>
        <p:nvPicPr>
          <p:cNvPr id="33797" name="Picture 3" descr="C:\Users\sv\Desktop\Презент\logo-prozrasnos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475" y="101600"/>
            <a:ext cx="1728788" cy="167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C:\Users\sv\Desktop\Презент\Суцільні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42988" y="1268413"/>
            <a:ext cx="6985000" cy="57610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  <a:noFill/>
        </p:spPr>
        <p:txBody>
          <a:bodyPr/>
          <a:lstStyle/>
          <a:p>
            <a:r>
              <a:rPr lang="uk-UA" altLang="ru-RU" sz="3200" b="1" smtClean="0">
                <a:effectLst/>
              </a:rPr>
              <a:t>Плани на 201</a:t>
            </a:r>
            <a:r>
              <a:rPr lang="en-US" altLang="ru-RU" sz="3200" b="1" smtClean="0">
                <a:effectLst/>
              </a:rPr>
              <a:t>7</a:t>
            </a:r>
            <a:r>
              <a:rPr lang="uk-UA" altLang="ru-RU" sz="3200" b="1" smtClean="0">
                <a:effectLst/>
              </a:rPr>
              <a:t> р.</a:t>
            </a:r>
            <a:endParaRPr lang="ru-RU" altLang="ru-RU" sz="3200" b="1" smtClean="0">
              <a:effectLst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96975"/>
            <a:ext cx="8713788" cy="56610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361950" algn="ctr">
              <a:buFont typeface="Wingdings" pitchFamily="2" charset="2"/>
              <a:buNone/>
              <a:defRPr/>
            </a:pPr>
            <a:r>
              <a:rPr lang="uk-UA" altLang="ru-RU" sz="2400" b="1" u="sng" dirty="0" smtClean="0"/>
              <a:t>Виконання наукових досліджень</a:t>
            </a:r>
          </a:p>
          <a:p>
            <a:pPr marL="0" indent="361950" algn="just">
              <a:buFont typeface="Wingdings" pitchFamily="2" charset="2"/>
              <a:buNone/>
              <a:defRPr/>
            </a:pPr>
            <a:r>
              <a:rPr lang="uk-UA" altLang="ru-RU" sz="2000" b="1" dirty="0" smtClean="0"/>
              <a:t>- Дослідження стану розвитку науки й технологій в Україні на основі моніторингу результатів наукової й інноваційної діяльності та удосконалення науково-методичної бази; </a:t>
            </a:r>
            <a:endParaRPr lang="en-US" altLang="ru-RU" sz="2000" b="1" dirty="0" smtClean="0"/>
          </a:p>
          <a:p>
            <a:pPr marL="0" indent="361950" algn="just">
              <a:buFont typeface="Wingdings" pitchFamily="2" charset="2"/>
              <a:buNone/>
              <a:defRPr/>
            </a:pPr>
            <a:r>
              <a:rPr lang="uk-UA" altLang="ru-RU" sz="2000" b="1" dirty="0" smtClean="0"/>
              <a:t>- Науково-методичне та інформаційне забезпечення організації та проведення наукової і науково-технічної експертизи в </a:t>
            </a:r>
            <a:r>
              <a:rPr lang="uk-UA" altLang="ru-RU" sz="2000" b="1" dirty="0" err="1" smtClean="0"/>
              <a:t>УкрІНТЕІ</a:t>
            </a:r>
            <a:r>
              <a:rPr lang="uk-UA" altLang="ru-RU" sz="2000" dirty="0"/>
              <a:t>;</a:t>
            </a:r>
            <a:endParaRPr lang="uk-UA" altLang="ru-RU" sz="2000" dirty="0" smtClean="0"/>
          </a:p>
          <a:p>
            <a:pPr marL="0" indent="361950" algn="just">
              <a:buFont typeface="Wingdings" pitchFamily="2" charset="2"/>
              <a:buNone/>
              <a:defRPr/>
            </a:pPr>
            <a:r>
              <a:rPr lang="uk-UA" altLang="ru-RU" sz="2000" b="1" dirty="0" smtClean="0"/>
              <a:t>- Дослідження стану і шляхів формування інформаційних ресурсів для забезпечення науково-технічної діяльності  в Україні</a:t>
            </a:r>
            <a:r>
              <a:rPr lang="uk-UA" altLang="ru-RU" sz="2000" dirty="0"/>
              <a:t>;</a:t>
            </a:r>
            <a:endParaRPr lang="uk-UA" altLang="ru-RU" sz="2000" dirty="0" smtClean="0"/>
          </a:p>
          <a:p>
            <a:pPr marL="0" indent="361950" algn="just">
              <a:buFont typeface="Wingdings" pitchFamily="2" charset="2"/>
              <a:buNone/>
              <a:defRPr/>
            </a:pPr>
            <a:r>
              <a:rPr lang="uk-UA" altLang="ru-RU" sz="2000" b="1" dirty="0" smtClean="0"/>
              <a:t>- Розроблення вимог до створення Національного </a:t>
            </a:r>
            <a:r>
              <a:rPr lang="uk-UA" altLang="ru-RU" sz="2000" b="1" dirty="0" err="1" smtClean="0"/>
              <a:t>репозитарію</a:t>
            </a:r>
            <a:r>
              <a:rPr lang="uk-UA" altLang="ru-RU" sz="2000" dirty="0" smtClean="0"/>
              <a:t> </a:t>
            </a:r>
            <a:r>
              <a:rPr lang="uk-UA" altLang="ru-RU" sz="2000" b="1" dirty="0" smtClean="0"/>
              <a:t>академічних текстів, формування його структури та стандартів .</a:t>
            </a:r>
          </a:p>
          <a:p>
            <a:pPr marL="0" indent="361950" algn="ctr">
              <a:buFont typeface="Wingdings" pitchFamily="2" charset="2"/>
              <a:buNone/>
              <a:defRPr/>
            </a:pPr>
            <a:endParaRPr lang="en-US" altLang="ru-RU" sz="2000" dirty="0" smtClean="0"/>
          </a:p>
          <a:p>
            <a:pPr marL="0" indent="361950" algn="ctr">
              <a:buFont typeface="Wingdings" pitchFamily="2" charset="2"/>
              <a:buNone/>
              <a:defRPr/>
            </a:pPr>
            <a:r>
              <a:rPr lang="uk-UA" altLang="ru-RU" sz="2400" b="1" u="sng" dirty="0" smtClean="0"/>
              <a:t>Інформаційно-аналітична діяльність</a:t>
            </a:r>
          </a:p>
          <a:p>
            <a:pPr>
              <a:buFontTx/>
              <a:buChar char="-"/>
              <a:defRPr/>
            </a:pPr>
            <a:r>
              <a:rPr lang="uk-UA" altLang="ru-RU" sz="2000" b="1" dirty="0" smtClean="0"/>
              <a:t>Інформаційно-аналітичне забезпечення органів управління;</a:t>
            </a:r>
            <a:endParaRPr lang="uk-UA" altLang="ru-RU" sz="2000" b="1" dirty="0"/>
          </a:p>
          <a:p>
            <a:pPr>
              <a:buFontTx/>
              <a:buChar char="-"/>
              <a:defRPr/>
            </a:pPr>
            <a:r>
              <a:rPr lang="uk-UA" altLang="ru-RU" sz="2000" b="1" dirty="0" smtClean="0"/>
              <a:t>- Інформаційно-аналітичне забезпечення користувачів усіх форм власності і підпорядкування.</a:t>
            </a:r>
            <a:endParaRPr lang="ru-RU" altLang="ru-RU" sz="2000" b="1" dirty="0" smtClean="0"/>
          </a:p>
          <a:p>
            <a:pPr marL="0" indent="361950">
              <a:lnSpc>
                <a:spcPct val="80000"/>
              </a:lnSpc>
              <a:buFont typeface="Wingdings" pitchFamily="2" charset="2"/>
              <a:buNone/>
              <a:defRPr/>
            </a:pPr>
            <a:endParaRPr lang="ru-RU" altLang="ru-RU" sz="2000" b="1" dirty="0" smtClean="0"/>
          </a:p>
          <a:p>
            <a:pPr marL="0" indent="361950">
              <a:lnSpc>
                <a:spcPct val="80000"/>
              </a:lnSpc>
              <a:buFont typeface="Wingdings" pitchFamily="2" charset="2"/>
              <a:buNone/>
              <a:defRPr/>
            </a:pPr>
            <a:endParaRPr lang="ru-RU" altLang="ru-RU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uk-UA" altLang="ru-RU" b="1" smtClean="0">
                <a:solidFill>
                  <a:schemeClr val="tx1"/>
                </a:solidFill>
                <a:effectLst/>
              </a:rPr>
              <a:t>Основні завдання УкрІНТЕІ:</a:t>
            </a:r>
            <a:endParaRPr lang="ru-RU" altLang="ru-RU" b="1" smtClean="0">
              <a:solidFill>
                <a:schemeClr val="tx1"/>
              </a:solidFill>
              <a:effectLst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12875"/>
            <a:ext cx="8640763" cy="5329238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altLang="ru-RU" sz="2800" smtClean="0">
                <a:effectLst/>
              </a:rPr>
              <a:t> 1) проведення наукових досліджень для інформаційно-аналітичного забезпечення наукової, науково-технічної, інноваційної діяльності та трансферу технологій;</a:t>
            </a:r>
          </a:p>
          <a:p>
            <a:pPr>
              <a:lnSpc>
                <a:spcPct val="90000"/>
              </a:lnSpc>
            </a:pPr>
            <a:r>
              <a:rPr lang="uk-UA" altLang="ru-RU" sz="2800" smtClean="0">
                <a:effectLst/>
              </a:rPr>
              <a:t> 2) наукове, методичне, інформаційно-аналітичне та організаційне забезпечення наукової і науково-технічної експертизи;</a:t>
            </a:r>
          </a:p>
          <a:p>
            <a:pPr eaLnBrk="1" hangingPunct="1">
              <a:lnSpc>
                <a:spcPct val="90000"/>
              </a:lnSpc>
            </a:pPr>
            <a:r>
              <a:rPr lang="uk-UA" altLang="ru-RU" sz="2800" smtClean="0">
                <a:effectLst/>
              </a:rPr>
              <a:t> 3) створення і формування системи національних інформаційних ресурсів з науково-технічної та інноваційної діяльності, засобів доступу до них та побудова системи інформаційно-аналітичного обслуговування користувачів усіх рівнів.</a:t>
            </a:r>
            <a:endParaRPr lang="ru-RU" altLang="ru-RU" sz="2800" smtClean="0">
              <a:effectLst/>
            </a:endParaRPr>
          </a:p>
          <a:p>
            <a:pPr>
              <a:lnSpc>
                <a:spcPct val="90000"/>
              </a:lnSpc>
            </a:pPr>
            <a:endParaRPr lang="ru-RU" altLang="ru-RU" sz="2400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476250"/>
            <a:ext cx="7940675" cy="4525963"/>
          </a:xfrm>
          <a:noFill/>
        </p:spPr>
        <p:txBody>
          <a:bodyPr/>
          <a:lstStyle/>
          <a:p>
            <a:pPr algn="ctr">
              <a:buFont typeface="Wingdings" pitchFamily="2" charset="2"/>
              <a:buNone/>
            </a:pPr>
            <a:endParaRPr lang="uk-UA" altLang="ru-RU" smtClean="0">
              <a:effectLst/>
            </a:endParaRPr>
          </a:p>
          <a:p>
            <a:pPr algn="ctr">
              <a:buFont typeface="Wingdings" pitchFamily="2" charset="2"/>
              <a:buNone/>
            </a:pPr>
            <a:endParaRPr lang="uk-UA" altLang="ru-RU" smtClean="0">
              <a:effectLst/>
            </a:endParaRPr>
          </a:p>
          <a:p>
            <a:pPr algn="ctr">
              <a:buFont typeface="Wingdings" pitchFamily="2" charset="2"/>
              <a:buNone/>
            </a:pPr>
            <a:endParaRPr lang="uk-UA" altLang="ru-RU" smtClean="0">
              <a:effectLst/>
            </a:endParaRPr>
          </a:p>
          <a:p>
            <a:pPr algn="ctr">
              <a:buFont typeface="Wingdings" pitchFamily="2" charset="2"/>
              <a:buNone/>
            </a:pPr>
            <a:r>
              <a:rPr lang="uk-UA" altLang="ru-RU" sz="6000" smtClean="0">
                <a:effectLst/>
              </a:rPr>
              <a:t>Дякую за увагу !</a:t>
            </a:r>
            <a:endParaRPr lang="ru-RU" altLang="ru-RU" sz="6000" smtClean="0">
              <a:effectLst/>
            </a:endParaRP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2195513" y="2320925"/>
            <a:ext cx="3746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uk-UA" altLang="ru-RU" sz="5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endParaRPr lang="ru-RU" altLang="ru-RU" sz="540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uk-UA" altLang="ru-RU" sz="3200" smtClean="0">
                <a:effectLst/>
              </a:rPr>
              <a:t>Законодавством України </a:t>
            </a:r>
            <a:br>
              <a:rPr lang="uk-UA" altLang="ru-RU" sz="3200" smtClean="0">
                <a:effectLst/>
              </a:rPr>
            </a:br>
            <a:r>
              <a:rPr lang="uk-UA" altLang="ru-RU" sz="3200" smtClean="0">
                <a:effectLst/>
              </a:rPr>
              <a:t> УкрІНТЕІ  визначено</a:t>
            </a:r>
            <a:r>
              <a:rPr lang="uk-UA" altLang="ru-RU" sz="4000" smtClean="0">
                <a:effectLst/>
              </a:rPr>
              <a:t>:</a:t>
            </a:r>
            <a:endParaRPr lang="ru-RU" altLang="ru-RU" sz="4000" smtClean="0">
              <a:effectLst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281488"/>
          </a:xfrm>
          <a:noFill/>
        </p:spPr>
        <p:txBody>
          <a:bodyPr/>
          <a:lstStyle/>
          <a:p>
            <a:pPr algn="ctr"/>
            <a:r>
              <a:rPr lang="uk-UA" altLang="ru-RU" smtClean="0">
                <a:effectLst/>
              </a:rPr>
              <a:t>головним виконавцем моніторингових досліджень стану розвитку науки і техніки та результатів наукової, науково-технічної й інноваційної діяльності за рахунок коштів державного бюджету </a:t>
            </a:r>
          </a:p>
          <a:p>
            <a:pPr algn="ctr">
              <a:buFont typeface="Wingdings" pitchFamily="2" charset="2"/>
              <a:buNone/>
            </a:pPr>
            <a:r>
              <a:rPr lang="uk-UA" altLang="ru-RU" sz="2800" smtClean="0">
                <a:effectLst/>
              </a:rPr>
              <a:t>(</a:t>
            </a:r>
            <a:r>
              <a:rPr lang="uk-UA" altLang="ru-RU" sz="2800" i="1" smtClean="0">
                <a:effectLst/>
              </a:rPr>
              <a:t>постанова КМУ від 25.08.2004 № 1084</a:t>
            </a:r>
            <a:r>
              <a:rPr lang="uk-UA" altLang="ru-RU" sz="2800" smtClean="0">
                <a:effectLst/>
              </a:rPr>
              <a:t>);</a:t>
            </a:r>
            <a:endParaRPr lang="ru-RU" altLang="ru-RU" sz="2800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uk-UA" altLang="ru-RU" sz="3200" smtClean="0">
                <a:effectLst/>
              </a:rPr>
              <a:t>Законодавством України УкрІНТЕІ </a:t>
            </a:r>
            <a:br>
              <a:rPr lang="uk-UA" altLang="ru-RU" sz="3200" smtClean="0">
                <a:effectLst/>
              </a:rPr>
            </a:br>
            <a:r>
              <a:rPr lang="uk-UA" altLang="ru-RU" sz="3200" smtClean="0">
                <a:effectLst/>
              </a:rPr>
              <a:t> визначено </a:t>
            </a:r>
            <a:r>
              <a:rPr lang="uk-UA" altLang="ru-RU" sz="4000" smtClean="0">
                <a:effectLst/>
              </a:rPr>
              <a:t>:</a:t>
            </a:r>
            <a:endParaRPr lang="ru-RU" altLang="ru-RU" sz="4000" smtClean="0">
              <a:effectLst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29600" cy="4210050"/>
          </a:xfrm>
          <a:noFill/>
        </p:spPr>
        <p:txBody>
          <a:bodyPr/>
          <a:lstStyle/>
          <a:p>
            <a:pPr algn="ctr"/>
            <a:r>
              <a:rPr lang="uk-UA" altLang="ru-RU" smtClean="0">
                <a:effectLst/>
              </a:rPr>
              <a:t>центром державної реєстрації НДДКР і дисертацій, що виконуються в Україні </a:t>
            </a:r>
            <a:r>
              <a:rPr lang="uk-UA" altLang="ru-RU" sz="2400" smtClean="0">
                <a:effectLst/>
              </a:rPr>
              <a:t>(</a:t>
            </a:r>
            <a:r>
              <a:rPr lang="uk-UA" altLang="ru-RU" sz="2400" i="1" smtClean="0">
                <a:effectLst/>
              </a:rPr>
              <a:t>постанови КМУ від 31.03.1992 № 162 та </a:t>
            </a:r>
          </a:p>
          <a:p>
            <a:pPr algn="ctr">
              <a:spcBef>
                <a:spcPct val="10000"/>
              </a:spcBef>
              <a:buFont typeface="Wingdings" pitchFamily="2" charset="2"/>
              <a:buNone/>
            </a:pPr>
            <a:r>
              <a:rPr lang="ru-RU" altLang="ru-RU" sz="2400" i="1" smtClean="0">
                <a:effectLst/>
              </a:rPr>
              <a:t>від</a:t>
            </a:r>
            <a:r>
              <a:rPr lang="uk-UA" altLang="ru-RU" sz="2400" i="1" smtClean="0">
                <a:effectLst/>
              </a:rPr>
              <a:t> 10.03.1994 № 155</a:t>
            </a:r>
            <a:r>
              <a:rPr lang="uk-UA" altLang="ru-RU" sz="2400" smtClean="0">
                <a:effectLst/>
              </a:rPr>
              <a:t>);</a:t>
            </a:r>
            <a:r>
              <a:rPr lang="uk-UA" altLang="ru-RU" smtClean="0">
                <a:effectLst/>
              </a:rPr>
              <a:t> </a:t>
            </a:r>
          </a:p>
          <a:p>
            <a:pPr algn="ctr"/>
            <a:r>
              <a:rPr lang="uk-UA" altLang="ru-RU" smtClean="0">
                <a:effectLst/>
              </a:rPr>
              <a:t>Автоматизований інформаційний фонд УкрІНТЕІ має статус «Національного надбання» </a:t>
            </a:r>
          </a:p>
          <a:p>
            <a:pPr algn="ctr">
              <a:buFont typeface="Wingdings" pitchFamily="2" charset="2"/>
              <a:buNone/>
            </a:pPr>
            <a:r>
              <a:rPr lang="uk-UA" altLang="ru-RU" sz="2400" smtClean="0">
                <a:effectLst/>
              </a:rPr>
              <a:t>(</a:t>
            </a:r>
            <a:r>
              <a:rPr lang="uk-UA" altLang="ru-RU" sz="2400" i="1" smtClean="0">
                <a:effectLst/>
              </a:rPr>
              <a:t>постанова КМУ від 19.12.2001 № 1709</a:t>
            </a:r>
            <a:r>
              <a:rPr lang="uk-UA" altLang="ru-RU" sz="2400" smtClean="0">
                <a:effectLst/>
              </a:rPr>
              <a:t>);</a:t>
            </a:r>
            <a:endParaRPr lang="ru-RU" altLang="ru-RU" sz="2400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  <a:noFill/>
        </p:spPr>
        <p:txBody>
          <a:bodyPr/>
          <a:lstStyle/>
          <a:p>
            <a:r>
              <a:rPr lang="uk-UA" altLang="ru-RU" sz="3200" smtClean="0">
                <a:effectLst/>
              </a:rPr>
              <a:t>Законодавством України </a:t>
            </a:r>
            <a:br>
              <a:rPr lang="uk-UA" altLang="ru-RU" sz="3200" smtClean="0">
                <a:effectLst/>
              </a:rPr>
            </a:br>
            <a:r>
              <a:rPr lang="uk-UA" altLang="ru-RU" sz="3200" smtClean="0">
                <a:effectLst/>
              </a:rPr>
              <a:t>УкрІНТЕІ визначено</a:t>
            </a:r>
            <a:r>
              <a:rPr lang="uk-UA" altLang="ru-RU" sz="4000" smtClean="0">
                <a:effectLst/>
              </a:rPr>
              <a:t>:</a:t>
            </a:r>
            <a:endParaRPr lang="ru-RU" altLang="ru-RU" sz="4000" smtClean="0">
              <a:effectLst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281488"/>
          </a:xfrm>
          <a:noFill/>
        </p:spPr>
        <p:txBody>
          <a:bodyPr/>
          <a:lstStyle/>
          <a:p>
            <a:pPr algn="ctr"/>
            <a:r>
              <a:rPr lang="uk-UA" altLang="ru-RU" smtClean="0">
                <a:effectLst/>
              </a:rPr>
              <a:t>головною науковою установою щодо науково-методичного, експертного та інформаційно-аналітичного забезпечення реалізації положень Закону України «Про державне регулювання  діяльності у сфері трансферу технологій» </a:t>
            </a:r>
          </a:p>
          <a:p>
            <a:pPr algn="ctr">
              <a:buFont typeface="Wingdings" pitchFamily="2" charset="2"/>
              <a:buNone/>
            </a:pPr>
            <a:r>
              <a:rPr lang="uk-UA" altLang="ru-RU" sz="2800" smtClean="0">
                <a:effectLst/>
              </a:rPr>
              <a:t>(</a:t>
            </a:r>
            <a:r>
              <a:rPr lang="uk-UA" altLang="ru-RU" sz="2800" i="1" smtClean="0">
                <a:effectLst/>
              </a:rPr>
              <a:t>наказ МОН України від 12.10.2006 № 699</a:t>
            </a:r>
            <a:r>
              <a:rPr lang="uk-UA" altLang="ru-RU" sz="2800" smtClean="0">
                <a:effectLst/>
              </a:rPr>
              <a:t>);</a:t>
            </a:r>
            <a:endParaRPr lang="ru-RU" altLang="ru-RU" sz="2800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uk-UA" altLang="ru-RU" sz="3200" smtClean="0">
                <a:effectLst/>
              </a:rPr>
              <a:t>Законодавством України </a:t>
            </a:r>
            <a:br>
              <a:rPr lang="uk-UA" altLang="ru-RU" sz="3200" smtClean="0">
                <a:effectLst/>
              </a:rPr>
            </a:br>
            <a:r>
              <a:rPr lang="uk-UA" altLang="ru-RU" sz="3200" smtClean="0">
                <a:effectLst/>
              </a:rPr>
              <a:t>УкрІНТЕІ визначено</a:t>
            </a:r>
            <a:r>
              <a:rPr lang="uk-UA" altLang="ru-RU" sz="4000" smtClean="0">
                <a:effectLst/>
              </a:rPr>
              <a:t>:</a:t>
            </a:r>
            <a:endParaRPr lang="ru-RU" altLang="ru-RU" sz="4000" smtClean="0">
              <a:effectLst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349500"/>
            <a:ext cx="8229600" cy="377666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80000"/>
              </a:lnSpc>
              <a:spcBef>
                <a:spcPts val="1200"/>
              </a:spcBef>
              <a:defRPr/>
            </a:pPr>
            <a:r>
              <a:rPr lang="uk-UA" altLang="ru-RU" dirty="0" smtClean="0"/>
              <a:t>Головним  НДІ України з проблем науково-технічної і економічної інформації </a:t>
            </a:r>
          </a:p>
          <a:p>
            <a:pPr algn="ctr" eaLnBrk="1" hangingPunct="1">
              <a:lnSpc>
                <a:spcPct val="80000"/>
              </a:lnSpc>
              <a:spcBef>
                <a:spcPts val="1200"/>
              </a:spcBef>
              <a:buFont typeface="Wingdings" pitchFamily="2" charset="2"/>
              <a:buNone/>
              <a:defRPr/>
            </a:pPr>
            <a:endParaRPr lang="uk-UA" altLang="ru-RU" sz="2800" i="1" dirty="0" smtClean="0"/>
          </a:p>
          <a:p>
            <a:pPr algn="ctr" eaLnBrk="1" hangingPunct="1">
              <a:lnSpc>
                <a:spcPct val="80000"/>
              </a:lnSpc>
              <a:spcBef>
                <a:spcPts val="1200"/>
              </a:spcBef>
              <a:buFont typeface="Wingdings" pitchFamily="2" charset="2"/>
              <a:buNone/>
              <a:defRPr/>
            </a:pPr>
            <a:r>
              <a:rPr lang="uk-UA" altLang="ru-RU" sz="2800" i="1" dirty="0" smtClean="0"/>
              <a:t>(наказ МОН України від 06.07.2000 № 290);</a:t>
            </a:r>
            <a:endParaRPr lang="en-US" altLang="ru-RU" sz="2800" i="1" dirty="0" smtClean="0"/>
          </a:p>
          <a:p>
            <a:pPr>
              <a:defRPr/>
            </a:pPr>
            <a:endParaRPr lang="ru-RU" altLang="ru-RU" dirty="0" smtClean="0">
              <a:effectLst/>
            </a:endParaRPr>
          </a:p>
          <a:p>
            <a:pPr>
              <a:buFont typeface="Wingdings" pitchFamily="2" charset="2"/>
              <a:buNone/>
              <a:defRPr/>
            </a:pPr>
            <a:endParaRPr lang="ru-RU" altLang="ru-RU" dirty="0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218487" cy="1425575"/>
          </a:xfrm>
        </p:spPr>
        <p:txBody>
          <a:bodyPr/>
          <a:lstStyle/>
          <a:p>
            <a:pPr eaLnBrk="1" hangingPunct="1">
              <a:defRPr/>
            </a:pPr>
            <a:r>
              <a:rPr lang="uk-UA" altLang="ru-RU" sz="2800" b="1" dirty="0" smtClean="0"/>
              <a:t>Відповідно до законодавства України </a:t>
            </a:r>
            <a:r>
              <a:rPr lang="en-US" altLang="ru-RU" sz="2800" b="1" dirty="0" smtClean="0"/>
              <a:t/>
            </a:r>
            <a:br>
              <a:rPr lang="en-US" altLang="ru-RU" sz="2800" b="1" dirty="0" smtClean="0"/>
            </a:br>
            <a:r>
              <a:rPr lang="uk-UA" altLang="ru-RU" sz="2800" b="1" dirty="0" smtClean="0"/>
              <a:t>з організації міжнародного співробітництва у сфері НТІ</a:t>
            </a:r>
            <a:r>
              <a:rPr lang="ru-RU" altLang="ru-RU" sz="2800" b="1" dirty="0" smtClean="0"/>
              <a:t> </a:t>
            </a:r>
            <a:r>
              <a:rPr lang="uk-UA" altLang="ru-RU" sz="2800" b="1" dirty="0" smtClean="0"/>
              <a:t>УкрІНТЕІ виконує функції:</a:t>
            </a:r>
            <a:endParaRPr lang="ru-RU" altLang="ru-RU" sz="28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133600"/>
            <a:ext cx="8229600" cy="3889375"/>
          </a:xfrm>
        </p:spPr>
        <p:txBody>
          <a:bodyPr/>
          <a:lstStyle/>
          <a:p>
            <a:pPr algn="ctr" eaLnBrk="1" hangingPunct="1">
              <a:spcAft>
                <a:spcPts val="600"/>
              </a:spcAft>
              <a:defRPr/>
            </a:pPr>
            <a:r>
              <a:rPr lang="uk-UA" altLang="ru-RU" sz="2800" dirty="0" smtClean="0"/>
              <a:t>Національного інформаційного центру з міждержавного обміну НТІ </a:t>
            </a:r>
          </a:p>
          <a:p>
            <a:pPr algn="ctr" eaLnBrk="1" hangingPunct="1"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uk-UA" altLang="ru-RU" sz="2400" i="1" dirty="0" smtClean="0"/>
              <a:t>(постанова КМУ від 26.02.1993 № 138);</a:t>
            </a:r>
          </a:p>
          <a:p>
            <a:pPr indent="-168275" algn="ctr" eaLnBrk="1" hangingPunct="1">
              <a:spcAft>
                <a:spcPts val="600"/>
              </a:spcAft>
              <a:defRPr/>
            </a:pPr>
            <a:r>
              <a:rPr lang="uk-UA" altLang="ru-RU" sz="2800" dirty="0" smtClean="0"/>
              <a:t>  Забезпечення участі України у Міжнародному центрі наукової і технічної інформації </a:t>
            </a:r>
          </a:p>
          <a:p>
            <a:pPr algn="ctr" eaLnBrk="1" hangingPunct="1"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uk-UA" altLang="ru-RU" sz="2400" i="1" dirty="0" smtClean="0"/>
              <a:t>(постанови КМУ від 18.06.1993  № 460 та </a:t>
            </a:r>
          </a:p>
          <a:p>
            <a:pPr algn="ctr" eaLnBrk="1" hangingPunct="1"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uk-UA" altLang="ru-RU" sz="2400" i="1" dirty="0" smtClean="0"/>
              <a:t>від 07.10.1999  №1852).</a:t>
            </a:r>
            <a:endParaRPr lang="ru-RU" altLang="ru-RU" sz="24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333375"/>
            <a:ext cx="8229600" cy="57594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uk-UA" altLang="ru-RU" sz="2800" dirty="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altLang="ru-RU" sz="3600" dirty="0" smtClean="0"/>
              <a:t>Чисельність працівників інституту на кінець 20</a:t>
            </a:r>
            <a:r>
              <a:rPr lang="en-US" altLang="ru-RU" sz="3600" dirty="0" smtClean="0"/>
              <a:t>16</a:t>
            </a:r>
            <a:r>
              <a:rPr lang="uk-UA" altLang="ru-RU" sz="3600" dirty="0" smtClean="0"/>
              <a:t> р. склала:</a:t>
            </a:r>
            <a:r>
              <a:rPr lang="uk-UA" altLang="ru-RU" sz="2400" dirty="0" smtClean="0"/>
              <a:t>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uk-UA" altLang="ru-RU" sz="24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altLang="ru-RU" sz="2400" dirty="0" smtClean="0"/>
              <a:t/>
            </a:r>
            <a:br>
              <a:rPr lang="uk-UA" altLang="ru-RU" sz="2400" dirty="0" smtClean="0"/>
            </a:br>
            <a:r>
              <a:rPr lang="uk-UA" altLang="ru-RU" dirty="0" smtClean="0"/>
              <a:t>в</a:t>
            </a:r>
            <a:r>
              <a:rPr lang="ru-RU" altLang="ru-RU" dirty="0" err="1" smtClean="0"/>
              <a:t>сього</a:t>
            </a:r>
            <a:r>
              <a:rPr lang="uk-UA" altLang="ru-RU" dirty="0" smtClean="0"/>
              <a:t> 			– 1</a:t>
            </a:r>
            <a:r>
              <a:rPr lang="en-US" altLang="ru-RU" dirty="0" smtClean="0"/>
              <a:t>38</a:t>
            </a:r>
            <a:r>
              <a:rPr lang="uk-UA" altLang="ru-RU" dirty="0" smtClean="0"/>
              <a:t> осіб  </a:t>
            </a:r>
            <a:br>
              <a:rPr lang="uk-UA" altLang="ru-RU" dirty="0" smtClean="0"/>
            </a:br>
            <a:endParaRPr lang="uk-UA" altLang="ru-RU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altLang="ru-RU" dirty="0" smtClean="0"/>
              <a:t>у </a:t>
            </a:r>
            <a:r>
              <a:rPr lang="uk-UA" altLang="ru-RU" dirty="0" err="1" smtClean="0"/>
              <a:t>т.ч</a:t>
            </a:r>
            <a:r>
              <a:rPr lang="uk-UA" altLang="ru-RU" dirty="0" smtClean="0"/>
              <a:t>.: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uk-UA" altLang="ru-RU" dirty="0" smtClean="0"/>
              <a:t>науковців 		– 7</a:t>
            </a:r>
            <a:r>
              <a:rPr lang="en-US" altLang="ru-RU" dirty="0" smtClean="0"/>
              <a:t>4</a:t>
            </a:r>
            <a:endParaRPr lang="uk-UA" altLang="ru-RU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uk-UA" altLang="ru-RU" dirty="0" smtClean="0"/>
              <a:t>докторів наук  	-   3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uk-UA" altLang="ru-RU" dirty="0" smtClean="0"/>
              <a:t>кандидатів наук 	– </a:t>
            </a:r>
            <a:r>
              <a:rPr lang="en-US" altLang="ru-RU" dirty="0" smtClean="0"/>
              <a:t>1</a:t>
            </a:r>
            <a:r>
              <a:rPr lang="uk-UA" altLang="ru-RU" dirty="0" smtClean="0"/>
              <a:t>7</a:t>
            </a:r>
            <a:endParaRPr lang="en-US" altLang="ru-RU" dirty="0" smtClean="0"/>
          </a:p>
          <a:p>
            <a:pPr eaLnBrk="1" hangingPunct="1">
              <a:lnSpc>
                <a:spcPct val="80000"/>
              </a:lnSpc>
              <a:defRPr/>
            </a:pPr>
            <a:endParaRPr lang="uk-UA" altLang="ru-RU" sz="28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uk-UA" altLang="ru-RU" sz="28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altLang="ru-RU" sz="2800" dirty="0" smtClean="0"/>
              <a:t> </a:t>
            </a:r>
            <a:endParaRPr lang="en-US" altLang="ru-RU" sz="2800" dirty="0" smtClean="0"/>
          </a:p>
          <a:p>
            <a:pPr eaLnBrk="1" hangingPunct="1">
              <a:lnSpc>
                <a:spcPct val="80000"/>
              </a:lnSpc>
              <a:defRPr/>
            </a:pPr>
            <a:endParaRPr lang="ru-RU" alt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руги">
  <a:themeElements>
    <a:clrScheme name="Круги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Круг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руги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уги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Другая 5">
    <a:dk1>
      <a:sysClr val="windowText" lastClr="000000"/>
    </a:dk1>
    <a:lt1>
      <a:sysClr val="window" lastClr="FFFFFF"/>
    </a:lt1>
    <a:dk2>
      <a:srgbClr val="212745"/>
    </a:dk2>
    <a:lt2>
      <a:srgbClr val="23A1BF"/>
    </a:lt2>
    <a:accent1>
      <a:srgbClr val="1BB7C7"/>
    </a:accent1>
    <a:accent2>
      <a:srgbClr val="1ECEE0"/>
    </a:accent2>
    <a:accent3>
      <a:srgbClr val="1ECEE0"/>
    </a:accent3>
    <a:accent4>
      <a:srgbClr val="1ECEE0"/>
    </a:accent4>
    <a:accent5>
      <a:srgbClr val="1ECEE0"/>
    </a:accent5>
    <a:accent6>
      <a:srgbClr val="1ECEE0"/>
    </a:accent6>
    <a:hlink>
      <a:srgbClr val="56C7AA"/>
    </a:hlink>
    <a:folHlink>
      <a:srgbClr val="59A8D1"/>
    </a:folHlink>
  </a:clrScheme>
  <a:fontScheme name="Воздушный поток">
    <a:majorFont>
      <a:latin typeface="Trebuchet MS"/>
      <a:ea typeface=""/>
      <a:cs typeface=""/>
      <a:font script="Jpan" typeface="HGｺﾞｼｯｸM"/>
      <a:font script="Hang" typeface="HY그래픽B"/>
      <a:font script="Hans" typeface="方正姚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Trebuchet MS"/>
      <a:ea typeface=""/>
      <a:cs typeface=""/>
      <a:font script="Jpan" typeface="HGｺﾞｼｯｸM"/>
      <a:font script="Hang" typeface="HY그래픽M"/>
      <a:font script="Hans" typeface="方正姚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Воздушный поток">
    <a:fillStyleLst>
      <a:solidFill>
        <a:schemeClr val="phClr"/>
      </a:solidFill>
      <a:gradFill rotWithShape="1">
        <a:gsLst>
          <a:gs pos="28000">
            <a:schemeClr val="phClr">
              <a:tint val="18000"/>
              <a:satMod val="120000"/>
              <a:lumMod val="88000"/>
            </a:schemeClr>
          </a:gs>
          <a:gs pos="100000">
            <a:schemeClr val="phClr">
              <a:tint val="40000"/>
              <a:satMod val="100000"/>
              <a:lumMod val="78000"/>
            </a:schemeClr>
          </a:gs>
        </a:gsLst>
        <a:lin ang="5400000" scaled="0"/>
      </a:gradFill>
      <a:gradFill rotWithShape="1">
        <a:gsLst>
          <a:gs pos="0">
            <a:schemeClr val="phClr">
              <a:lumMod val="95000"/>
            </a:schemeClr>
          </a:gs>
          <a:gs pos="100000">
            <a:schemeClr val="phClr">
              <a:shade val="82000"/>
              <a:satMod val="125000"/>
              <a:lumMod val="74000"/>
            </a:schemeClr>
          </a:gs>
        </a:gsLst>
        <a:lin ang="54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15875" cap="flat" cmpd="sng" algn="ctr">
        <a:solidFill>
          <a:schemeClr val="phClr">
            <a:shade val="75000"/>
            <a:satMod val="125000"/>
            <a:lumMod val="7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a:effectStyle>
      <a:effectStyle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a:effectStyle>
      <a:effectStyle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phClr">
              <a:shade val="30000"/>
              <a:satMod val="12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8000"/>
              <a:shade val="90000"/>
              <a:satMod val="160000"/>
              <a:lumMod val="100000"/>
            </a:schemeClr>
          </a:gs>
          <a:gs pos="60000">
            <a:schemeClr val="phClr">
              <a:tint val="95000"/>
              <a:shade val="100000"/>
              <a:satMod val="130000"/>
              <a:lumMod val="130000"/>
            </a:schemeClr>
          </a:gs>
          <a:gs pos="100000">
            <a:schemeClr val="phClr">
              <a:tint val="97000"/>
              <a:shade val="100000"/>
              <a:hueMod val="100000"/>
              <a:satMod val="140000"/>
              <a:lumMod val="80000"/>
            </a:schemeClr>
          </a:gs>
        </a:gsLst>
        <a:path path="circle">
          <a:fillToRect l="20000" t="10000" r="20000" b="60000"/>
        </a:path>
      </a:gradFill>
      <a:gradFill rotWithShape="1">
        <a:gsLst>
          <a:gs pos="0">
            <a:schemeClr val="phClr">
              <a:tint val="94000"/>
              <a:satMod val="160000"/>
              <a:lumMod val="160000"/>
            </a:schemeClr>
          </a:gs>
          <a:gs pos="42000">
            <a:schemeClr val="phClr">
              <a:tint val="94000"/>
              <a:shade val="94000"/>
              <a:satMod val="160000"/>
              <a:lumMod val="130000"/>
            </a:schemeClr>
          </a:gs>
          <a:gs pos="100000">
            <a:schemeClr val="phClr">
              <a:tint val="97000"/>
              <a:shade val="94000"/>
              <a:satMod val="180000"/>
              <a:lumMod val="84000"/>
            </a:schemeClr>
          </a:gs>
        </a:gsLst>
        <a:path path="circle">
          <a:fillToRect l="24000" t="44000" r="24000" b="12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Учебный курс 1">
    <a:dk1>
      <a:srgbClr val="000000"/>
    </a:dk1>
    <a:lt1>
      <a:srgbClr val="FFFFFF"/>
    </a:lt1>
    <a:dk2>
      <a:srgbClr val="0000FF"/>
    </a:dk2>
    <a:lt2>
      <a:srgbClr val="FFCC66"/>
    </a:lt2>
    <a:accent1>
      <a:srgbClr val="00CCFF"/>
    </a:accent1>
    <a:accent2>
      <a:srgbClr val="FFFF00"/>
    </a:accent2>
    <a:accent3>
      <a:srgbClr val="AAAAFF"/>
    </a:accent3>
    <a:accent4>
      <a:srgbClr val="DADADA"/>
    </a:accent4>
    <a:accent5>
      <a:srgbClr val="AAE2FF"/>
    </a:accent5>
    <a:accent6>
      <a:srgbClr val="E7E700"/>
    </a:accent6>
    <a:hlink>
      <a:srgbClr val="FF0033"/>
    </a:hlink>
    <a:folHlink>
      <a:srgbClr val="3366FF"/>
    </a:folHlink>
  </a:clrScheme>
  <a:fontScheme name="Учебный курс">
    <a:majorFont>
      <a:latin typeface="Arial"/>
      <a:ea typeface=""/>
      <a:cs typeface=""/>
    </a:majorFont>
    <a:minorFont>
      <a:latin typeface="Times New Roman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9539</TotalTime>
  <Words>1313</Words>
  <Application>Microsoft Office PowerPoint</Application>
  <PresentationFormat>Экран (4:3)</PresentationFormat>
  <Paragraphs>184</Paragraphs>
  <Slides>30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4" baseType="lpstr">
      <vt:lpstr>Arial</vt:lpstr>
      <vt:lpstr>Times New Roman</vt:lpstr>
      <vt:lpstr>Wingdings</vt:lpstr>
      <vt:lpstr>Круги</vt:lpstr>
      <vt:lpstr>Презентация PowerPoint</vt:lpstr>
      <vt:lpstr>Презентация PowerPoint</vt:lpstr>
      <vt:lpstr>Основні завдання УкрІНТЕІ:</vt:lpstr>
      <vt:lpstr>Законодавством України   УкрІНТЕІ  визначено:</vt:lpstr>
      <vt:lpstr>Законодавством України УкрІНТЕІ   визначено :</vt:lpstr>
      <vt:lpstr>Законодавством України  УкрІНТЕІ визначено:</vt:lpstr>
      <vt:lpstr>Законодавством України  УкрІНТЕІ визначено:</vt:lpstr>
      <vt:lpstr>Відповідно до законодавства України  з організації міжнародного співробітництва у сфері НТІ УкрІНТЕІ виконує функції:</vt:lpstr>
      <vt:lpstr>Презентация PowerPoint</vt:lpstr>
      <vt:lpstr>Основні результати наукових досліджень:</vt:lpstr>
      <vt:lpstr>Основні результати наукових досліджень:</vt:lpstr>
      <vt:lpstr>Основні результати наукових досліджень:</vt:lpstr>
      <vt:lpstr>Основні результати наукових досліджень:</vt:lpstr>
      <vt:lpstr>Результати 2016 р. Забезпечення державної реєстрації  НДДКР і дисертацій </vt:lpstr>
      <vt:lpstr>Презентация PowerPoint</vt:lpstr>
      <vt:lpstr>У 2016 р. УкрІНТЕІ виконано 4 гоcпдоговірні теми на замовлення МОН України: </vt:lpstr>
      <vt:lpstr>Презентация PowerPoint</vt:lpstr>
      <vt:lpstr>Презентация PowerPoint</vt:lpstr>
      <vt:lpstr>Міжнародна діяльність</vt:lpstr>
      <vt:lpstr>Науково-організаційна діяльність</vt:lpstr>
      <vt:lpstr>Публікація основних результатів  наукових досліджень: </vt:lpstr>
      <vt:lpstr>Публікація основних результатів  наукових досліджень:</vt:lpstr>
      <vt:lpstr>Видавнича діяльність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Плани на 2017 р.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Пользователь</cp:lastModifiedBy>
  <cp:revision>253</cp:revision>
  <dcterms:created xsi:type="dcterms:W3CDTF">2009-03-09T17:41:39Z</dcterms:created>
  <dcterms:modified xsi:type="dcterms:W3CDTF">2018-11-09T09:57:29Z</dcterms:modified>
</cp:coreProperties>
</file>